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7" r:id="rId5"/>
    <p:sldMasterId id="2147483734" r:id="rId6"/>
    <p:sldMasterId id="2147483739" r:id="rId7"/>
    <p:sldMasterId id="2147483762" r:id="rId8"/>
  </p:sldMasterIdLst>
  <p:notesMasterIdLst>
    <p:notesMasterId r:id="rId51"/>
  </p:notesMasterIdLst>
  <p:handoutMasterIdLst>
    <p:handoutMasterId r:id="rId52"/>
  </p:handoutMasterIdLst>
  <p:sldIdLst>
    <p:sldId id="256" r:id="rId9"/>
    <p:sldId id="257" r:id="rId10"/>
    <p:sldId id="350" r:id="rId11"/>
    <p:sldId id="305" r:id="rId12"/>
    <p:sldId id="344" r:id="rId13"/>
    <p:sldId id="346" r:id="rId14"/>
    <p:sldId id="300" r:id="rId15"/>
    <p:sldId id="301" r:id="rId16"/>
    <p:sldId id="365" r:id="rId17"/>
    <p:sldId id="366" r:id="rId18"/>
    <p:sldId id="306" r:id="rId19"/>
    <p:sldId id="307" r:id="rId20"/>
    <p:sldId id="308" r:id="rId21"/>
    <p:sldId id="304" r:id="rId22"/>
    <p:sldId id="367" r:id="rId23"/>
    <p:sldId id="310" r:id="rId24"/>
    <p:sldId id="368" r:id="rId25"/>
    <p:sldId id="303" r:id="rId26"/>
    <p:sldId id="345" r:id="rId27"/>
    <p:sldId id="347" r:id="rId28"/>
    <p:sldId id="348" r:id="rId29"/>
    <p:sldId id="349" r:id="rId30"/>
    <p:sldId id="339" r:id="rId31"/>
    <p:sldId id="351" r:id="rId32"/>
    <p:sldId id="352" r:id="rId33"/>
    <p:sldId id="353" r:id="rId34"/>
    <p:sldId id="354" r:id="rId35"/>
    <p:sldId id="338" r:id="rId36"/>
    <p:sldId id="355" r:id="rId37"/>
    <p:sldId id="356" r:id="rId38"/>
    <p:sldId id="357" r:id="rId39"/>
    <p:sldId id="358" r:id="rId40"/>
    <p:sldId id="359" r:id="rId41"/>
    <p:sldId id="363" r:id="rId42"/>
    <p:sldId id="361" r:id="rId43"/>
    <p:sldId id="364" r:id="rId44"/>
    <p:sldId id="362" r:id="rId45"/>
    <p:sldId id="360" r:id="rId46"/>
    <p:sldId id="266" r:id="rId47"/>
    <p:sldId id="267" r:id="rId48"/>
    <p:sldId id="268" r:id="rId49"/>
    <p:sldId id="298" r:id="rId50"/>
  </p:sldIdLst>
  <p:sldSz cx="9144000" cy="6858000" type="screen4x3"/>
  <p:notesSz cx="6858000" cy="9144000"/>
  <p:embeddedFontLst>
    <p:embeddedFont>
      <p:font typeface="Candara" pitchFamily="34" charset="0"/>
      <p:regular r:id="rId53"/>
      <p:bold r:id="rId54"/>
      <p:italic r:id="rId55"/>
      <p:boldItalic r:id="rId56"/>
    </p:embeddedFont>
    <p:embeddedFont>
      <p:font typeface="ＭＳ Ｐゴシック" pitchFamily="34" charset="-128"/>
      <p:regular r:id="rId57"/>
    </p:embeddedFont>
    <p:embeddedFont>
      <p:font typeface="Verdana" pitchFamily="34" charset="0"/>
      <p:regular r:id="rId58"/>
      <p:bold r:id="rId59"/>
      <p:italic r:id="rId60"/>
      <p:boldItalic r:id="rId61"/>
    </p:embeddedFont>
    <p:embeddedFont>
      <p:font typeface="Calibri" pitchFamily="34" charset="0"/>
      <p:regular r:id="rId62"/>
      <p:bold r:id="rId63"/>
      <p:italic r:id="rId64"/>
      <p:boldItalic r:id="rId65"/>
    </p:embeddedFont>
    <p:embeddedFont>
      <p:font typeface="Georgia" pitchFamily="18" charset="0"/>
      <p:regular r:id="rId66"/>
      <p:bold r:id="rId67"/>
      <p:italic r:id="rId68"/>
      <p:boldItalic r:id="rId69"/>
    </p:embeddedFont>
    <p:embeddedFont>
      <p:font typeface="Century Gothic" pitchFamily="34" charset="0"/>
      <p:regular r:id="rId70"/>
      <p:bold r:id="rId71"/>
      <p:italic r:id="rId72"/>
      <p:boldItalic r:id="rId73"/>
    </p:embeddedFont>
    <p:embeddedFont>
      <p:font typeface="Helvetica"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4" clrIdx="0">
    <p:extLst>
      <p:ext uri="{19B8F6BF-5375-455C-9EA6-DF929625EA0E}">
        <p15:presenceInfo xmlns:p15="http://schemas.microsoft.com/office/powerpoint/2012/main" xmlns="" userId="S-1-5-21-1531082355-734649621-3782574898-2293609" providerId="AD"/>
      </p:ext>
    </p:extLst>
  </p:cmAuthor>
  <p:cmAuthor id="2" name="Acharya, Tanmaya" initials="AT" lastIdx="2"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82238" autoAdjust="0"/>
  </p:normalViewPr>
  <p:slideViewPr>
    <p:cSldViewPr snapToGrid="0" showGuides="1">
      <p:cViewPr varScale="1">
        <p:scale>
          <a:sx n="60" d="100"/>
          <a:sy n="60" d="100"/>
        </p:scale>
        <p:origin x="-1632" y="-84"/>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7" Type="http://schemas.openxmlformats.org/officeDocument/2006/relationships/slideMaster" Target="slideMasters/slideMaster4.xml"/><Relationship Id="rId71" Type="http://schemas.openxmlformats.org/officeDocument/2006/relationships/font" Target="fonts/font19.fnt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9.fntdata"/><Relationship Id="rId82"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Master" Target="slideMasters/slideMaster5.xml"/><Relationship Id="rId51" Type="http://schemas.openxmlformats.org/officeDocument/2006/relationships/notesMaster" Target="notesMasters/notesMaster1.xml"/><Relationship Id="rId72" Type="http://schemas.openxmlformats.org/officeDocument/2006/relationships/font" Target="fonts/font20.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t>
            </a:r>
            <a:r>
              <a:rPr lang="en-US" sz="900" b="0">
                <a:latin typeface="Arial" panose="020B0604020202020204" pitchFamily="34" charset="0"/>
                <a:ea typeface="ＭＳ Ｐゴシック" pitchFamily="34" charset="-128"/>
                <a:cs typeface="Arial" panose="020B0604020202020204" pitchFamily="34" charset="0"/>
              </a:rPr>
              <a:t>Cloud Basics                                                                                                                     </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b="1" dirty="0"/>
              <a:t>Cloud for Programmers  Views :--</a:t>
            </a:r>
          </a:p>
          <a:p>
            <a:endParaRPr lang="en-US" b="1" dirty="0"/>
          </a:p>
          <a:p>
            <a:r>
              <a:rPr lang="en-US" dirty="0"/>
              <a:t>It is automated</a:t>
            </a:r>
            <a:r>
              <a:rPr lang="en-US" baseline="0" dirty="0"/>
              <a:t> -  I don’t need to depend upon System engineer anymore.</a:t>
            </a:r>
            <a:endParaRPr lang="en-US" dirty="0"/>
          </a:p>
          <a:p>
            <a:pPr marL="0" indent="0">
              <a:buNone/>
            </a:pPr>
            <a:endParaRPr lang="en-US" dirty="0"/>
          </a:p>
          <a:p>
            <a:r>
              <a:rPr lang="en-US" dirty="0"/>
              <a:t>It is </a:t>
            </a:r>
            <a:r>
              <a:rPr lang="en-US" b="1" dirty="0"/>
              <a:t>fast </a:t>
            </a:r>
            <a:r>
              <a:rPr lang="en-US" b="0" dirty="0"/>
              <a:t>-</a:t>
            </a:r>
            <a:r>
              <a:rPr lang="en-US" b="0" baseline="0" dirty="0"/>
              <a:t>  It is faster then any thing</a:t>
            </a:r>
            <a:endParaRPr lang="en-US" dirty="0"/>
          </a:p>
          <a:p>
            <a:pPr marL="0" indent="0">
              <a:buNone/>
            </a:pPr>
            <a:endParaRPr lang="en-US" dirty="0"/>
          </a:p>
          <a:p>
            <a:r>
              <a:rPr lang="en-US" dirty="0"/>
              <a:t>It is reliable </a:t>
            </a:r>
            <a:r>
              <a:rPr lang="en-US" baseline="0" dirty="0"/>
              <a:t> - It is high availability in itself without changing my code.</a:t>
            </a:r>
            <a:endParaRPr lang="en-US" dirty="0"/>
          </a:p>
          <a:p>
            <a:pPr marL="0" indent="0">
              <a:buNone/>
            </a:pPr>
            <a:endParaRPr lang="en-US" dirty="0"/>
          </a:p>
          <a:p>
            <a:r>
              <a:rPr lang="en-US" dirty="0"/>
              <a:t>It is less cost then any other solution . Buying Server only , if you have more money.</a:t>
            </a:r>
          </a:p>
          <a:p>
            <a:pPr marL="0" indent="0">
              <a:buNone/>
            </a:pPr>
            <a:r>
              <a:rPr lang="en-US" dirty="0"/>
              <a:t>(If one has Money , pay for Cloud and Use it . )</a:t>
            </a:r>
          </a:p>
          <a:p>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91674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800" dirty="0"/>
              <a:t/>
            </a:r>
            <a:br>
              <a:rPr lang="en-US" sz="800" dirty="0"/>
            </a:br>
            <a:r>
              <a:rPr lang="en-US" b="1" dirty="0"/>
              <a:t>Cloud for System engineers :--</a:t>
            </a:r>
          </a:p>
          <a:p>
            <a:endParaRPr lang="en-US" dirty="0"/>
          </a:p>
          <a:p>
            <a:r>
              <a:rPr lang="en-US" dirty="0"/>
              <a:t>It is automated</a:t>
            </a:r>
            <a:r>
              <a:rPr lang="en-US" baseline="0" dirty="0"/>
              <a:t> -  I don’t need to do hard work  anymore.</a:t>
            </a:r>
            <a:endParaRPr lang="en-US" dirty="0"/>
          </a:p>
          <a:p>
            <a:pPr marL="0" indent="0">
              <a:buNone/>
            </a:pPr>
            <a:endParaRPr lang="en-US" dirty="0"/>
          </a:p>
          <a:p>
            <a:r>
              <a:rPr lang="en-US" dirty="0"/>
              <a:t>It is not </a:t>
            </a:r>
            <a:r>
              <a:rPr lang="en-US" b="1" dirty="0"/>
              <a:t>fast </a:t>
            </a:r>
            <a:r>
              <a:rPr lang="en-US" b="0" dirty="0"/>
              <a:t>-</a:t>
            </a:r>
            <a:r>
              <a:rPr lang="en-US" b="0" baseline="0" dirty="0"/>
              <a:t>  Speed comes with Cost</a:t>
            </a:r>
            <a:endParaRPr lang="en-US" dirty="0"/>
          </a:p>
          <a:p>
            <a:pPr marL="0" indent="0">
              <a:buNone/>
            </a:pPr>
            <a:endParaRPr lang="en-US" dirty="0"/>
          </a:p>
          <a:p>
            <a:r>
              <a:rPr lang="en-US" dirty="0"/>
              <a:t>It is reliable </a:t>
            </a:r>
            <a:r>
              <a:rPr lang="en-US" baseline="0" dirty="0"/>
              <a:t> - I am free , I can say , I can sleep along night</a:t>
            </a:r>
            <a:endParaRPr lang="en-US" dirty="0"/>
          </a:p>
          <a:p>
            <a:r>
              <a:rPr lang="en-US" dirty="0"/>
              <a:t>It is not flexible – One can’t configure or tune it.</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93496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r>
              <a:rPr lang="en-US" b="1" dirty="0"/>
              <a:t>Cloud for Manager :--</a:t>
            </a:r>
          </a:p>
          <a:p>
            <a:endParaRPr lang="en-US" dirty="0"/>
          </a:p>
          <a:p>
            <a:r>
              <a:rPr lang="en-US" dirty="0"/>
              <a:t>Cloud is Cheap and few said Cloud is costly -  Manager</a:t>
            </a:r>
            <a:r>
              <a:rPr lang="en-US" baseline="0" dirty="0"/>
              <a:t> doesn’t have to hire System engineer</a:t>
            </a:r>
            <a:endParaRPr lang="en-US" dirty="0"/>
          </a:p>
          <a:p>
            <a:r>
              <a:rPr lang="en-US" dirty="0"/>
              <a:t>It is Flexible .- one can buy anything in 1 minute</a:t>
            </a:r>
          </a:p>
          <a:p>
            <a:r>
              <a:rPr lang="en-US" dirty="0"/>
              <a:t>It is reliable / unreliable –</a:t>
            </a:r>
            <a:r>
              <a:rPr lang="en-US" baseline="0" dirty="0"/>
              <a:t>  What will be happened if Cloud company bankrupt</a:t>
            </a:r>
            <a:endParaRPr lang="en-US" dirty="0"/>
          </a:p>
          <a:p>
            <a:r>
              <a:rPr lang="en-US" dirty="0"/>
              <a:t>Business can be competitive with Cloud</a:t>
            </a:r>
          </a:p>
          <a:p>
            <a:pPr marL="0" indent="0">
              <a:buNone/>
            </a:pP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61670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tx2">
                    <a:lumMod val="50000"/>
                  </a:schemeClr>
                </a:solidFill>
              </a:rPr>
              <a:t>In simple terms it means the customer is charged based on the amount of computing service they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smtClean="0">
              <a:solidFill>
                <a:schemeClr val="tx2">
                  <a:lumMod val="50000"/>
                </a:schemeClr>
              </a:solidFill>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Distributed computing on Internet or delivery of Computing service over  the Internet.</a:t>
            </a: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Instead of running an e-mail program on your computer, </a:t>
            </a:r>
          </a:p>
          <a:p>
            <a:pPr marL="0" indent="0">
              <a:buNone/>
            </a:pPr>
            <a:r>
              <a:rPr lang="en-US" sz="1000" dirty="0" smtClean="0">
                <a:latin typeface="Verdana" panose="020B0604030504040204" pitchFamily="34" charset="0"/>
                <a:ea typeface="Verdana" panose="020B0604030504040204" pitchFamily="34" charset="0"/>
                <a:cs typeface="Verdana" panose="020B0604030504040204" pitchFamily="34" charset="0"/>
              </a:rPr>
              <a:t>  you log in to a Web e-mail account remotely. </a:t>
            </a: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The software and storage for your account doesn't exist on your computer -- it's on the service's computer Cloud</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smtClean="0">
              <a:solidFill>
                <a:schemeClr val="tx2">
                  <a:lumMod val="50000"/>
                </a:schemeClr>
              </a:solidFill>
            </a:endParaRPr>
          </a:p>
          <a:p>
            <a:endParaRPr lang="en-US" dirty="0"/>
          </a:p>
        </p:txBody>
      </p:sp>
    </p:spTree>
    <p:extLst>
      <p:ext uri="{BB962C8B-B14F-4D97-AF65-F5344CB8AC3E}">
        <p14:creationId xmlns:p14="http://schemas.microsoft.com/office/powerpoint/2010/main" val="323774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lumMod val="50000"/>
                  </a:schemeClr>
                </a:solidFill>
              </a:rPr>
              <a:t>In simple terms it means the customer is charged based on the amount of computing service they use</a:t>
            </a:r>
          </a:p>
          <a:p>
            <a:endParaRPr lang="en-US" dirty="0"/>
          </a:p>
        </p:txBody>
      </p:sp>
    </p:spTree>
    <p:extLst>
      <p:ext uri="{BB962C8B-B14F-4D97-AF65-F5344CB8AC3E}">
        <p14:creationId xmlns:p14="http://schemas.microsoft.com/office/powerpoint/2010/main" val="25347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dirty="0" smtClean="0"/>
              <a:t>Cloud computing is a style of Computing in which scalable and elastic IT-enabled capabilities are delivered as a Service using Internet technology </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723165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29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dirty="0"/>
              <a:t>Client Computers : --  Client are the devices used to interact with cloud . i,.e.  Mobile ,</a:t>
            </a:r>
            <a:r>
              <a:rPr lang="en-US" baseline="0" dirty="0"/>
              <a:t> Desktop machine</a:t>
            </a:r>
            <a:endParaRPr lang="en-US" dirty="0"/>
          </a:p>
          <a:p>
            <a:endParaRPr lang="en-US" dirty="0"/>
          </a:p>
          <a:p>
            <a:r>
              <a:rPr lang="en-US" dirty="0"/>
              <a:t>Distributed Servers :--- Servers are available in different geographically places but act as they are present in very close by.</a:t>
            </a:r>
          </a:p>
          <a:p>
            <a:pPr marL="0" indent="0">
              <a:buNone/>
            </a:pPr>
            <a:endParaRPr lang="en-US" dirty="0"/>
          </a:p>
          <a:p>
            <a:r>
              <a:rPr lang="en-US" dirty="0"/>
              <a:t>Datacenters : ---  It is a collection of Servers , where the application is placed and is accessed via Internet</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61206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dirty="0" smtClean="0"/>
              <a:t>Agility – Speed of provisioning and delivering environments and projects</a:t>
            </a:r>
          </a:p>
          <a:p>
            <a:pPr marL="0" indent="0">
              <a:buNone/>
            </a:pPr>
            <a:endParaRPr lang="en-US" dirty="0" smtClean="0"/>
          </a:p>
          <a:p>
            <a:pPr>
              <a:buFont typeface="Wingdings" panose="05000000000000000000" pitchFamily="2" charset="2"/>
              <a:buChar char="§"/>
            </a:pPr>
            <a:r>
              <a:rPr lang="en-US" dirty="0" smtClean="0"/>
              <a:t>Elasticity - The ability to add or reduce infrastructure elements within the ecosystem as per actual demand. No capacity planning </a:t>
            </a:r>
          </a:p>
          <a:p>
            <a:pPr marL="0" indent="0">
              <a:buNone/>
            </a:pPr>
            <a:r>
              <a:rPr lang="en-US" dirty="0" smtClean="0"/>
              <a:t>.</a:t>
            </a:r>
            <a:endParaRPr lang="en-US" dirty="0"/>
          </a:p>
        </p:txBody>
      </p:sp>
    </p:spTree>
    <p:extLst>
      <p:ext uri="{BB962C8B-B14F-4D97-AF65-F5344CB8AC3E}">
        <p14:creationId xmlns:p14="http://schemas.microsoft.com/office/powerpoint/2010/main" val="2560450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dirty="0" smtClean="0"/>
              <a:t>Scalability – The ability to add or reduce infrastructure elements within the ecosystem as per actual demand. No capacity planning </a:t>
            </a:r>
          </a:p>
          <a:p>
            <a:pPr marL="0" indent="0">
              <a:buNone/>
            </a:pPr>
            <a:r>
              <a:rPr lang="en-US" dirty="0" smtClean="0"/>
              <a:t>.</a:t>
            </a:r>
          </a:p>
          <a:p>
            <a:pPr marL="0" indent="0">
              <a:buNone/>
            </a:pPr>
            <a:r>
              <a:rPr lang="en-US" dirty="0" smtClean="0"/>
              <a:t>Virtualization - Virtualization technology allows cloud providers to convert one server into many virtual machines, thereby eliminating client/server computing with single-purpose systems, maximizing hardware capacity</a:t>
            </a:r>
          </a:p>
          <a:p>
            <a:pPr marL="0" indent="0">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Multi-Tenancy – Resources are shared across multiple clients and not dedicated infrastructure. This reduces costs and makes use of best practices in data isolation and security.</a:t>
            </a:r>
            <a:endParaRPr lang="en-IN" dirty="0" smtClean="0"/>
          </a:p>
          <a:p>
            <a:pPr marL="0" indent="0">
              <a:buNone/>
            </a:pPr>
            <a:endParaRPr lang="en-US" dirty="0" smtClean="0"/>
          </a:p>
          <a:p>
            <a:endParaRPr lang="en-US" dirty="0"/>
          </a:p>
        </p:txBody>
      </p:sp>
    </p:spTree>
    <p:extLst>
      <p:ext uri="{BB962C8B-B14F-4D97-AF65-F5344CB8AC3E}">
        <p14:creationId xmlns:p14="http://schemas.microsoft.com/office/powerpoint/2010/main" val="112205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a:t>What is and Why Cloud </a:t>
            </a:r>
          </a:p>
          <a:p>
            <a:pPr lvl="1"/>
            <a:r>
              <a:rPr lang="en-US" dirty="0"/>
              <a:t>Why Cloud Computing</a:t>
            </a:r>
          </a:p>
          <a:p>
            <a:pPr lvl="1"/>
            <a:r>
              <a:rPr lang="en-US" dirty="0"/>
              <a:t>Key characteristics of Cloud</a:t>
            </a:r>
          </a:p>
          <a:p>
            <a:pPr lvl="1"/>
            <a:r>
              <a:rPr lang="en-US" dirty="0"/>
              <a:t>Cloud Computing Architecture</a:t>
            </a:r>
          </a:p>
          <a:p>
            <a:pPr lvl="1"/>
            <a:r>
              <a:rPr lang="en-US" dirty="0"/>
              <a:t>Cloud Model Selection criteria</a:t>
            </a:r>
          </a:p>
          <a:p>
            <a:pPr lvl="1"/>
            <a:r>
              <a:rPr lang="en-US" dirty="0"/>
              <a:t>Different types of Cloud(Private , Public , Hybrid)</a:t>
            </a:r>
          </a:p>
          <a:p>
            <a:pPr lvl="1"/>
            <a:r>
              <a:rPr lang="en-US" dirty="0"/>
              <a:t>Cloud APIs</a:t>
            </a:r>
          </a:p>
          <a:p>
            <a:pPr lvl="1"/>
            <a:r>
              <a:rPr lang="en-US" dirty="0"/>
              <a:t>Cloud benefits</a:t>
            </a:r>
          </a:p>
          <a:p>
            <a:pPr lvl="1"/>
            <a:r>
              <a:rPr lang="en-US" dirty="0"/>
              <a:t>Different Cloud implementer</a:t>
            </a:r>
          </a:p>
          <a:p>
            <a:pPr lvl="1"/>
            <a:r>
              <a:rPr lang="en-US" dirty="0"/>
              <a:t>Latest trend</a:t>
            </a: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904383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681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PUBLIC CLOUD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The Public Cloud allows systems and services to be easily accessible to the general public.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Public cloud may be less secure because of its openness, e.g., e-mail.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PRIVATE CLOUD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The Private Cloud allows systems and services to be accessible within an organization.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It offers increased security because of its private nature.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COMMUNITY CLOUD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 The Community Cloud allows systems and services to be accessible by group of organizations.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HYBRID CLOUD :--- </a:t>
            </a: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The Hybrid Cloud is mixture of public and private cloud. However, the critical activities are performed using private cloud while the non-critical activities are performed using public cloud.</a:t>
            </a:r>
            <a:endParaRPr lang="en-US" dirty="0"/>
          </a:p>
        </p:txBody>
      </p:sp>
    </p:spTree>
    <p:extLst>
      <p:ext uri="{BB962C8B-B14F-4D97-AF65-F5344CB8AC3E}">
        <p14:creationId xmlns:p14="http://schemas.microsoft.com/office/powerpoint/2010/main" val="212105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150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26</a:t>
            </a:fld>
            <a:endParaRPr lang="en-US" dirty="0"/>
          </a:p>
        </p:txBody>
      </p:sp>
    </p:spTree>
    <p:extLst>
      <p:ext uri="{BB962C8B-B14F-4D97-AF65-F5344CB8AC3E}">
        <p14:creationId xmlns:p14="http://schemas.microsoft.com/office/powerpoint/2010/main" val="164941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val="3813432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3655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Infrastructure as a Service (IaaS)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Infrastructure as a Service (IaaS) IaaS is the delivery of technology infrastructure as an on demand scalable service.</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 IaaS provides access to fundamental resources such as physical machines, virtual machines, virtual storage, etc.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billed based on usage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multi tenant virtualized environment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Can be coupled with Managed Services for OS and application support</a:t>
            </a:r>
          </a:p>
          <a:p>
            <a:pPr marL="171450" indent="-171450">
              <a:buFont typeface="Wingdings" panose="05000000000000000000" pitchFamily="2" charset="2"/>
              <a:buChar char="Ø"/>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Platform as a Service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It</a:t>
            </a:r>
            <a:r>
              <a:rPr lang="en-US" sz="1000" b="0" i="0" kern="1200" baseline="0" dirty="0">
                <a:solidFill>
                  <a:schemeClr val="tx1"/>
                </a:solidFill>
                <a:effectLst/>
                <a:latin typeface="Arial" panose="020B0604020202020204" pitchFamily="34" charset="0"/>
                <a:ea typeface="+mn-ea"/>
                <a:cs typeface="Arial" pitchFamily="34" charset="0"/>
              </a:rPr>
              <a:t> </a:t>
            </a:r>
            <a:r>
              <a:rPr lang="en-US" sz="1000" b="0" i="0" kern="1200" dirty="0">
                <a:solidFill>
                  <a:schemeClr val="tx1"/>
                </a:solidFill>
                <a:effectLst/>
                <a:latin typeface="Arial" panose="020B0604020202020204" pitchFamily="34" charset="0"/>
                <a:ea typeface="+mn-ea"/>
                <a:cs typeface="Arial" pitchFamily="34" charset="0"/>
              </a:rPr>
              <a:t>provides the runtime environment for applications, development &amp; deployment tools, etc.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PaaS provides all of the facilities required to support the complete life cycle of building and delivering web applications and services entirely from the Internet.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Typically applications must be developed with a particular platform in mind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Multi tenant environments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Highly scalable multi tier architecture</a:t>
            </a:r>
          </a:p>
          <a:p>
            <a:endParaRPr lang="en-US" dirty="0"/>
          </a:p>
          <a:p>
            <a:endParaRPr lang="en-US" dirty="0"/>
          </a:p>
          <a:p>
            <a:r>
              <a:rPr lang="en-US" sz="1000" b="0" i="0" kern="1200" dirty="0">
                <a:solidFill>
                  <a:schemeClr val="tx1"/>
                </a:solidFill>
                <a:effectLst/>
                <a:latin typeface="Arial" panose="020B0604020202020204" pitchFamily="34" charset="0"/>
                <a:ea typeface="+mn-ea"/>
                <a:cs typeface="Arial" pitchFamily="34" charset="0"/>
              </a:rPr>
              <a:t>Software as a Service </a:t>
            </a:r>
            <a:r>
              <a:rPr lang="en-US" sz="1000" b="0" i="0" kern="1200" baseline="0" dirty="0">
                <a:solidFill>
                  <a:schemeClr val="tx1"/>
                </a:solidFill>
                <a:effectLst/>
                <a:latin typeface="Arial" panose="020B0604020202020204" pitchFamily="34" charset="0"/>
                <a:ea typeface="+mn-ea"/>
                <a:cs typeface="Arial" pitchFamily="34" charset="0"/>
              </a:rPr>
              <a:t>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SaaS model allows to use software applications as a service to end users.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SaaS is a software delivery methodology that provides licensed multi-tenant access to software and its functions remotely as a Web-based service.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billed based on usage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multi tenant environment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Highly scalable architecture</a:t>
            </a:r>
            <a:endParaRPr lang="en-US" dirty="0"/>
          </a:p>
        </p:txBody>
      </p:sp>
    </p:spTree>
    <p:extLst>
      <p:ext uri="{BB962C8B-B14F-4D97-AF65-F5344CB8AC3E}">
        <p14:creationId xmlns:p14="http://schemas.microsoft.com/office/powerpoint/2010/main" val="261107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30</a:t>
            </a:fld>
            <a:endParaRPr lang="en-US" dirty="0"/>
          </a:p>
        </p:txBody>
      </p:sp>
    </p:spTree>
    <p:extLst>
      <p:ext uri="{BB962C8B-B14F-4D97-AF65-F5344CB8AC3E}">
        <p14:creationId xmlns:p14="http://schemas.microsoft.com/office/powerpoint/2010/main" val="308554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31</a:t>
            </a:fld>
            <a:endParaRPr lang="en-US" dirty="0"/>
          </a:p>
        </p:txBody>
      </p:sp>
    </p:spTree>
    <p:extLst>
      <p:ext uri="{BB962C8B-B14F-4D97-AF65-F5344CB8AC3E}">
        <p14:creationId xmlns:p14="http://schemas.microsoft.com/office/powerpoint/2010/main" val="143358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058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32</a:t>
            </a:fld>
            <a:endParaRPr lang="en-US" dirty="0"/>
          </a:p>
        </p:txBody>
      </p:sp>
    </p:spTree>
    <p:extLst>
      <p:ext uri="{BB962C8B-B14F-4D97-AF65-F5344CB8AC3E}">
        <p14:creationId xmlns:p14="http://schemas.microsoft.com/office/powerpoint/2010/main" val="3628264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9FF4F04D-5809-46B9-BC34-D0E45399D316}" type="slidenum">
              <a:rPr lang="en-US" smtClean="0"/>
              <a:pPr/>
              <a:t>33</a:t>
            </a:fld>
            <a:endParaRPr lang="en-US" dirty="0"/>
          </a:p>
        </p:txBody>
      </p:sp>
    </p:spTree>
    <p:extLst>
      <p:ext uri="{BB962C8B-B14F-4D97-AF65-F5344CB8AC3E}">
        <p14:creationId xmlns:p14="http://schemas.microsoft.com/office/powerpoint/2010/main" val="237625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Cloud Storage</a:t>
            </a:r>
            <a:r>
              <a:rPr lang="en-US" sz="1000" b="0" i="0" kern="1200" baseline="0" dirty="0">
                <a:solidFill>
                  <a:schemeClr val="tx1"/>
                </a:solidFill>
                <a:effectLst/>
                <a:latin typeface="Arial" panose="020B0604020202020204" pitchFamily="34" charset="0"/>
                <a:ea typeface="+mn-ea"/>
                <a:cs typeface="Arial" pitchFamily="34" charset="0"/>
              </a:rPr>
              <a:t> :---</a:t>
            </a:r>
          </a:p>
          <a:p>
            <a:r>
              <a:rPr lang="en-US" sz="1000" b="0" i="0" kern="1200" dirty="0">
                <a:solidFill>
                  <a:schemeClr val="tx1"/>
                </a:solidFill>
                <a:effectLst/>
                <a:latin typeface="Arial" panose="020B0604020202020204" pitchFamily="34" charset="0"/>
                <a:ea typeface="+mn-ea"/>
                <a:cs typeface="Arial" pitchFamily="34" charset="0"/>
              </a:rPr>
              <a:t>Create an Account User name and password. • </a:t>
            </a:r>
          </a:p>
          <a:p>
            <a:r>
              <a:rPr lang="en-US" sz="1000" b="0" i="0" kern="1200" dirty="0">
                <a:solidFill>
                  <a:schemeClr val="tx1"/>
                </a:solidFill>
                <a:effectLst/>
                <a:latin typeface="Arial" panose="020B0604020202020204" pitchFamily="34" charset="0"/>
                <a:ea typeface="+mn-ea"/>
                <a:cs typeface="Arial" pitchFamily="34" charset="0"/>
              </a:rPr>
              <a:t>Content lives with the account in the cloud. •</a:t>
            </a:r>
          </a:p>
          <a:p>
            <a:r>
              <a:rPr lang="en-US" sz="1000" b="0" i="0" kern="1200" dirty="0">
                <a:solidFill>
                  <a:schemeClr val="tx1"/>
                </a:solidFill>
                <a:effectLst/>
                <a:latin typeface="Arial" panose="020B0604020202020204" pitchFamily="34" charset="0"/>
                <a:ea typeface="+mn-ea"/>
                <a:cs typeface="Arial" pitchFamily="34" charset="0"/>
              </a:rPr>
              <a:t> Log onto any computer with Wi-Fi to find your content</a:t>
            </a:r>
          </a:p>
          <a:p>
            <a:endParaRPr lang="en-US" sz="1000" b="0" i="0" u="none" strike="noStrike"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Download For Storage :---</a:t>
            </a:r>
          </a:p>
          <a:p>
            <a:r>
              <a:rPr lang="en-US" sz="1000" b="0" i="0" kern="1200" dirty="0">
                <a:solidFill>
                  <a:schemeClr val="tx1"/>
                </a:solidFill>
                <a:effectLst/>
                <a:latin typeface="Arial" panose="020B0604020202020204" pitchFamily="34" charset="0"/>
                <a:ea typeface="+mn-ea"/>
                <a:cs typeface="Arial" pitchFamily="34" charset="0"/>
              </a:rPr>
              <a:t>Download a cloud based app to on your computer • </a:t>
            </a:r>
          </a:p>
          <a:p>
            <a:r>
              <a:rPr lang="en-US" sz="1000" b="0" i="0" kern="1200" dirty="0">
                <a:solidFill>
                  <a:schemeClr val="tx1"/>
                </a:solidFill>
                <a:effectLst/>
                <a:latin typeface="Arial" panose="020B0604020202020204" pitchFamily="34" charset="0"/>
                <a:ea typeface="+mn-ea"/>
                <a:cs typeface="Arial" pitchFamily="34" charset="0"/>
              </a:rPr>
              <a:t>The app lives on your Computer •</a:t>
            </a:r>
          </a:p>
          <a:p>
            <a:r>
              <a:rPr lang="en-US" sz="1000" b="0" i="0" kern="1200" dirty="0">
                <a:solidFill>
                  <a:schemeClr val="tx1"/>
                </a:solidFill>
                <a:effectLst/>
                <a:latin typeface="Arial" panose="020B0604020202020204" pitchFamily="34" charset="0"/>
                <a:ea typeface="+mn-ea"/>
                <a:cs typeface="Arial" pitchFamily="34" charset="0"/>
              </a:rPr>
              <a:t> Save files to the app • </a:t>
            </a:r>
          </a:p>
          <a:p>
            <a:r>
              <a:rPr lang="en-US" sz="1000" b="0" i="0" kern="1200" dirty="0">
                <a:solidFill>
                  <a:schemeClr val="tx1"/>
                </a:solidFill>
                <a:effectLst/>
                <a:latin typeface="Arial" panose="020B0604020202020204" pitchFamily="34" charset="0"/>
                <a:ea typeface="+mn-ea"/>
                <a:cs typeface="Arial" pitchFamily="34" charset="0"/>
              </a:rPr>
              <a:t>When connected to the Internet it will sync with the cloud • </a:t>
            </a:r>
          </a:p>
          <a:p>
            <a:r>
              <a:rPr lang="en-US" sz="1000" b="0" i="0" kern="1200" dirty="0">
                <a:solidFill>
                  <a:schemeClr val="tx1"/>
                </a:solidFill>
                <a:effectLst/>
                <a:latin typeface="Arial" panose="020B0604020202020204" pitchFamily="34" charset="0"/>
                <a:ea typeface="+mn-ea"/>
                <a:cs typeface="Arial" pitchFamily="34" charset="0"/>
              </a:rPr>
              <a:t>The Cloud can be accessed from any Internet connection</a:t>
            </a:r>
          </a:p>
          <a:p>
            <a:endParaRPr lang="en-US" dirty="0"/>
          </a:p>
        </p:txBody>
      </p:sp>
    </p:spTree>
    <p:extLst>
      <p:ext uri="{BB962C8B-B14F-4D97-AF65-F5344CB8AC3E}">
        <p14:creationId xmlns:p14="http://schemas.microsoft.com/office/powerpoint/2010/main" val="684252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631212"/>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Cloud computing</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Deployment model and Service model</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78510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anose="020B0604020202020204" pitchFamily="34" charset="0"/>
              </a:rPr>
              <a:t>Public cloud</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Community Cloud</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LAAS</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5"/>
          <p:cNvSpPr txBox="1">
            <a:spLocks noChangeArrowheads="1"/>
          </p:cNvSpPr>
          <p:nvPr/>
        </p:nvSpPr>
        <p:spPr bwMode="auto">
          <a:xfrm>
            <a:off x="152193" y="1258550"/>
            <a:ext cx="1321007" cy="86177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sz="16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Cloud has a different meaning depends on the role of each person</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428441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b="1" dirty="0"/>
              <a:t>Cloud for Programmers  Views :--</a:t>
            </a:r>
          </a:p>
          <a:p>
            <a:endParaRPr lang="en-US" b="1" dirty="0"/>
          </a:p>
          <a:p>
            <a:r>
              <a:rPr lang="en-US" dirty="0"/>
              <a:t>It is automated</a:t>
            </a:r>
            <a:r>
              <a:rPr lang="en-US" baseline="0" dirty="0"/>
              <a:t> -  I don’t need to depend upon System engineer anymore.</a:t>
            </a:r>
            <a:endParaRPr lang="en-US" dirty="0"/>
          </a:p>
          <a:p>
            <a:pPr marL="0" indent="0">
              <a:buNone/>
            </a:pPr>
            <a:endParaRPr lang="en-US" dirty="0"/>
          </a:p>
          <a:p>
            <a:r>
              <a:rPr lang="en-US" dirty="0"/>
              <a:t>It is </a:t>
            </a:r>
            <a:r>
              <a:rPr lang="en-US" b="1" dirty="0"/>
              <a:t>fast </a:t>
            </a:r>
            <a:r>
              <a:rPr lang="en-US" b="0" dirty="0"/>
              <a:t>-</a:t>
            </a:r>
            <a:r>
              <a:rPr lang="en-US" b="0" baseline="0" dirty="0"/>
              <a:t>  It is faster then any thing</a:t>
            </a:r>
            <a:endParaRPr lang="en-US" dirty="0"/>
          </a:p>
          <a:p>
            <a:pPr marL="0" indent="0">
              <a:buNone/>
            </a:pPr>
            <a:endParaRPr lang="en-US" dirty="0"/>
          </a:p>
          <a:p>
            <a:r>
              <a:rPr lang="en-US" dirty="0"/>
              <a:t>It is reliable </a:t>
            </a:r>
            <a:r>
              <a:rPr lang="en-US" baseline="0" dirty="0"/>
              <a:t> - It is high availability in itself without changing my code.</a:t>
            </a:r>
            <a:endParaRPr lang="en-US" dirty="0"/>
          </a:p>
          <a:p>
            <a:pPr marL="0" indent="0">
              <a:buNone/>
            </a:pPr>
            <a:endParaRPr lang="en-US" dirty="0"/>
          </a:p>
          <a:p>
            <a:r>
              <a:rPr lang="en-US" dirty="0"/>
              <a:t>It is less cost then any other solution . Buying Server only , if you have more money.</a:t>
            </a:r>
          </a:p>
          <a:p>
            <a:pPr marL="0" indent="0">
              <a:buNone/>
            </a:pPr>
            <a:r>
              <a:rPr lang="en-US" dirty="0"/>
              <a:t>(If one has Money , pay for Cloud and Use it . )</a:t>
            </a:r>
          </a:p>
          <a:p>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43561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9056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35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647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dirty="0"/>
              <a:t>Clod Mareter’s Eyes View :-</a:t>
            </a:r>
          </a:p>
          <a:p>
            <a:pPr marL="224303" indent="-224303"/>
            <a:endParaRPr lang="en-US" dirty="0"/>
          </a:p>
          <a:p>
            <a:r>
              <a:rPr lang="en-US" dirty="0"/>
              <a:t>It is in the Internet.</a:t>
            </a:r>
          </a:p>
          <a:p>
            <a:pPr marL="0" indent="0">
              <a:buNone/>
            </a:pPr>
            <a:endParaRPr lang="en-US" dirty="0"/>
          </a:p>
          <a:p>
            <a:r>
              <a:rPr lang="en-US" dirty="0"/>
              <a:t>It is easy to use .</a:t>
            </a:r>
          </a:p>
          <a:p>
            <a:pPr marL="0" indent="0">
              <a:buNone/>
            </a:pPr>
            <a:endParaRPr lang="en-US" dirty="0"/>
          </a:p>
          <a:p>
            <a:r>
              <a:rPr lang="en-US" dirty="0"/>
              <a:t>It is new .</a:t>
            </a:r>
          </a:p>
          <a:p>
            <a:pPr marL="0" indent="0">
              <a:buNone/>
            </a:pPr>
            <a:endParaRPr lang="en-US" dirty="0"/>
          </a:p>
          <a:p>
            <a:r>
              <a:rPr lang="en-US" dirty="0"/>
              <a:t>It is better then Non cloud .</a:t>
            </a:r>
          </a:p>
          <a:p>
            <a:pPr marL="0" indent="0">
              <a:buNone/>
            </a:pPr>
            <a:r>
              <a:rPr lang="en-US" dirty="0"/>
              <a:t>(If one has Money , pay for Cloud and Use it . )</a:t>
            </a:r>
          </a:p>
          <a:p>
            <a:endParaRPr lang="en-US" dirty="0"/>
          </a:p>
          <a:p>
            <a:pPr marL="224303" indent="-224303"/>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633601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2.xml"/><Relationship Id="rId4"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4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9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6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6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er / Subhead / Bodycopy">
    <p:spTree>
      <p:nvGrpSpPr>
        <p:cNvPr id="1" name=""/>
        <p:cNvGrpSpPr/>
        <p:nvPr/>
      </p:nvGrpSpPr>
      <p:grpSpPr>
        <a:xfrm>
          <a:off x="0" y="0"/>
          <a:ext cx="0" cy="0"/>
          <a:chOff x="0" y="0"/>
          <a:chExt cx="0" cy="0"/>
        </a:xfrm>
      </p:grpSpPr>
      <p:sp>
        <p:nvSpPr>
          <p:cNvPr id="33" name="Text Placeholder 53"/>
          <p:cNvSpPr>
            <a:spLocks noGrp="1"/>
          </p:cNvSpPr>
          <p:nvPr>
            <p:ph type="body" sz="quarter" idx="19" hasCustomPrompt="1"/>
          </p:nvPr>
        </p:nvSpPr>
        <p:spPr>
          <a:xfrm>
            <a:off x="228600" y="942977"/>
            <a:ext cx="8620124" cy="657225"/>
          </a:xfrm>
        </p:spPr>
        <p:txBody>
          <a:bodyPr/>
          <a:lstStyle>
            <a:lvl1pPr marL="0" marR="0" indent="0" algn="l" defTabSz="844083" rtl="0" eaLnBrk="0" fontAlgn="base" latinLnBrk="0" hangingPunct="0">
              <a:lnSpc>
                <a:spcPct val="100000"/>
              </a:lnSpc>
              <a:spcBef>
                <a:spcPts val="0"/>
              </a:spcBef>
              <a:spcAft>
                <a:spcPct val="0"/>
              </a:spcAft>
              <a:buClr>
                <a:schemeClr val="tx1"/>
              </a:buClr>
              <a:buSzPct val="120000"/>
              <a:buFont typeface="Arial" pitchFamily="34" charset="0"/>
              <a:buNone/>
              <a:tabLst/>
              <a:defRPr sz="1662" b="1" baseline="0"/>
            </a:lvl1pPr>
            <a:lvl2pPr marL="211021" indent="-211021">
              <a:defRPr sz="1292"/>
            </a:lvl2pPr>
            <a:lvl3pPr marL="211021" indent="-211021">
              <a:defRPr sz="1292"/>
            </a:lvl3pPr>
            <a:lvl4pPr marL="211021" indent="-211021">
              <a:defRPr sz="1292"/>
            </a:lvl4pPr>
            <a:lvl5pPr marL="211021" indent="-211021">
              <a:defRPr sz="1292"/>
            </a:lvl5pPr>
          </a:lstStyle>
          <a:p>
            <a:pPr lvl="0"/>
            <a:r>
              <a:rPr lang="en-US" dirty="0"/>
              <a:t>Page Subhead (Arial, 18pt Bold) </a:t>
            </a:r>
          </a:p>
        </p:txBody>
      </p:sp>
      <p:sp>
        <p:nvSpPr>
          <p:cNvPr id="12" name="Title 1"/>
          <p:cNvSpPr>
            <a:spLocks noGrp="1"/>
          </p:cNvSpPr>
          <p:nvPr>
            <p:ph type="title" hasCustomPrompt="1"/>
          </p:nvPr>
        </p:nvSpPr>
        <p:spPr>
          <a:xfrm>
            <a:off x="251520" y="152400"/>
            <a:ext cx="8625780" cy="864096"/>
          </a:xfrm>
          <a:prstGeom prst="rect">
            <a:avLst/>
          </a:prstGeom>
        </p:spPr>
        <p:txBody>
          <a:bodyPr/>
          <a:lstStyle>
            <a:lvl1pPr algn="l">
              <a:lnSpc>
                <a:spcPts val="2400"/>
              </a:lnSpc>
              <a:defRPr sz="2215" baseline="0">
                <a:solidFill>
                  <a:schemeClr val="bg1"/>
                </a:solidFill>
              </a:defRPr>
            </a:lvl1pPr>
          </a:lstStyle>
          <a:p>
            <a:r>
              <a:rPr lang="en-US" dirty="0"/>
              <a:t>Page Header (Georgia, 24pt) </a:t>
            </a:r>
            <a:endParaRPr lang="en-CA" dirty="0"/>
          </a:p>
        </p:txBody>
      </p:sp>
      <p:sp>
        <p:nvSpPr>
          <p:cNvPr id="55" name="Text Placeholder 41"/>
          <p:cNvSpPr>
            <a:spLocks noGrp="1"/>
          </p:cNvSpPr>
          <p:nvPr>
            <p:ph type="body" sz="quarter" idx="16" hasCustomPrompt="1"/>
          </p:nvPr>
        </p:nvSpPr>
        <p:spPr>
          <a:xfrm>
            <a:off x="228601" y="1447802"/>
            <a:ext cx="8627997" cy="4313785"/>
          </a:xfrm>
        </p:spPr>
        <p:txBody>
          <a:bodyPr/>
          <a:lstStyle>
            <a:lvl1pPr marL="161196" indent="-161196">
              <a:lnSpc>
                <a:spcPts val="1246"/>
              </a:lnSpc>
              <a:spcBef>
                <a:spcPts val="462"/>
              </a:spcBef>
              <a:buClr>
                <a:schemeClr val="tx1"/>
              </a:buClr>
              <a:buSzPct val="120000"/>
              <a:buFont typeface="Arial" pitchFamily="34" charset="0"/>
              <a:buChar char="•"/>
              <a:defRPr sz="1108" baseline="0"/>
            </a:lvl1pPr>
            <a:lvl2pPr marL="334116" indent="-167058">
              <a:lnSpc>
                <a:spcPts val="1246"/>
              </a:lnSpc>
              <a:spcBef>
                <a:spcPts val="462"/>
              </a:spcBef>
              <a:buClr>
                <a:schemeClr val="tx1"/>
              </a:buClr>
              <a:buSzPct val="150000"/>
              <a:buFont typeface="Arial" pitchFamily="34" charset="0"/>
              <a:buChar char="◦"/>
              <a:defRPr sz="1108"/>
            </a:lvl2pPr>
            <a:lvl3pPr marL="501174" indent="-167058">
              <a:lnSpc>
                <a:spcPts val="1246"/>
              </a:lnSpc>
              <a:spcBef>
                <a:spcPts val="462"/>
              </a:spcBef>
              <a:buClr>
                <a:schemeClr val="tx1"/>
              </a:buClr>
              <a:buSzPct val="100000"/>
              <a:buFont typeface="Arial" pitchFamily="34" charset="0"/>
              <a:buChar char="–"/>
              <a:defRPr sz="1108" baseline="0"/>
            </a:lvl3pPr>
            <a:lvl4pPr marL="659440" indent="-158265">
              <a:lnSpc>
                <a:spcPts val="1246"/>
              </a:lnSpc>
              <a:spcBef>
                <a:spcPts val="462"/>
              </a:spcBef>
              <a:buSzPct val="100000"/>
              <a:buFont typeface="Wingdings" pitchFamily="2" charset="2"/>
              <a:buChar char="§"/>
              <a:defRPr sz="1108"/>
            </a:lvl4pPr>
            <a:lvl5pPr marL="1490334" indent="-161196">
              <a:lnSpc>
                <a:spcPts val="1246"/>
              </a:lnSpc>
              <a:spcBef>
                <a:spcPts val="462"/>
              </a:spcBef>
              <a:buSzPct val="150000"/>
              <a:buFont typeface="Arial" pitchFamily="34" charset="0"/>
              <a:buChar char="◦"/>
              <a:tabLst/>
              <a:defRPr sz="1108" baseline="0"/>
            </a:lvl5pPr>
          </a:lstStyle>
          <a:p>
            <a:pPr lvl="0"/>
            <a:r>
              <a:rPr lang="en-US" dirty="0"/>
              <a:t>First Level (Arial, 12pt)</a:t>
            </a:r>
          </a:p>
          <a:p>
            <a:pPr lvl="1"/>
            <a:r>
              <a:rPr lang="en-US" dirty="0"/>
              <a:t>Second Level (Arial, 12pt)</a:t>
            </a:r>
          </a:p>
          <a:p>
            <a:pPr lvl="2"/>
            <a:r>
              <a:rPr lang="en-US" dirty="0"/>
              <a:t>Third Level (Arial, 12pt)</a:t>
            </a:r>
          </a:p>
          <a:p>
            <a:pPr lvl="3"/>
            <a:r>
              <a:rPr lang="en-US" dirty="0"/>
              <a:t>Forth Level (Arial, 12pt)</a:t>
            </a:r>
          </a:p>
        </p:txBody>
      </p:sp>
    </p:spTree>
    <p:extLst>
      <p:ext uri="{BB962C8B-B14F-4D97-AF65-F5344CB8AC3E}">
        <p14:creationId xmlns:p14="http://schemas.microsoft.com/office/powerpoint/2010/main" val="3181808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74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43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5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Header / Subhead / Bodycopy">
    <p:spTree>
      <p:nvGrpSpPr>
        <p:cNvPr id="1" name=""/>
        <p:cNvGrpSpPr/>
        <p:nvPr/>
      </p:nvGrpSpPr>
      <p:grpSpPr>
        <a:xfrm>
          <a:off x="0" y="0"/>
          <a:ext cx="0" cy="0"/>
          <a:chOff x="0" y="0"/>
          <a:chExt cx="0" cy="0"/>
        </a:xfrm>
      </p:grpSpPr>
      <p:sp>
        <p:nvSpPr>
          <p:cNvPr id="33" name="Text Placeholder 53"/>
          <p:cNvSpPr>
            <a:spLocks noGrp="1"/>
          </p:cNvSpPr>
          <p:nvPr>
            <p:ph type="body" sz="quarter" idx="19" hasCustomPrompt="1"/>
          </p:nvPr>
        </p:nvSpPr>
        <p:spPr>
          <a:xfrm>
            <a:off x="228600" y="942977"/>
            <a:ext cx="8620124" cy="657225"/>
          </a:xfrm>
        </p:spPr>
        <p:txBody>
          <a:bodyPr/>
          <a:lstStyle>
            <a:lvl1pPr marL="0" marR="0" indent="0" algn="l" defTabSz="844083" rtl="0" eaLnBrk="0" fontAlgn="base" latinLnBrk="0" hangingPunct="0">
              <a:lnSpc>
                <a:spcPct val="100000"/>
              </a:lnSpc>
              <a:spcBef>
                <a:spcPts val="0"/>
              </a:spcBef>
              <a:spcAft>
                <a:spcPct val="0"/>
              </a:spcAft>
              <a:buClr>
                <a:schemeClr val="tx1"/>
              </a:buClr>
              <a:buSzPct val="120000"/>
              <a:buFont typeface="Arial" pitchFamily="34" charset="0"/>
              <a:buNone/>
              <a:tabLst/>
              <a:defRPr sz="1662" b="1" baseline="0"/>
            </a:lvl1pPr>
            <a:lvl2pPr marL="211021" indent="-211021">
              <a:defRPr sz="1292"/>
            </a:lvl2pPr>
            <a:lvl3pPr marL="211021" indent="-211021">
              <a:defRPr sz="1292"/>
            </a:lvl3pPr>
            <a:lvl4pPr marL="211021" indent="-211021">
              <a:defRPr sz="1292"/>
            </a:lvl4pPr>
            <a:lvl5pPr marL="211021" indent="-211021">
              <a:defRPr sz="1292"/>
            </a:lvl5pPr>
          </a:lstStyle>
          <a:p>
            <a:pPr lvl="0"/>
            <a:r>
              <a:rPr lang="en-US" dirty="0"/>
              <a:t>Page Subhead (Arial, 18pt Bold) </a:t>
            </a:r>
          </a:p>
        </p:txBody>
      </p:sp>
      <p:sp>
        <p:nvSpPr>
          <p:cNvPr id="12" name="Title 1"/>
          <p:cNvSpPr>
            <a:spLocks noGrp="1"/>
          </p:cNvSpPr>
          <p:nvPr>
            <p:ph type="title" hasCustomPrompt="1"/>
          </p:nvPr>
        </p:nvSpPr>
        <p:spPr>
          <a:xfrm>
            <a:off x="251520" y="152400"/>
            <a:ext cx="8625780" cy="864096"/>
          </a:xfrm>
          <a:prstGeom prst="rect">
            <a:avLst/>
          </a:prstGeom>
        </p:spPr>
        <p:txBody>
          <a:bodyPr/>
          <a:lstStyle>
            <a:lvl1pPr algn="l">
              <a:lnSpc>
                <a:spcPts val="2400"/>
              </a:lnSpc>
              <a:defRPr sz="2215" baseline="0">
                <a:solidFill>
                  <a:schemeClr val="bg1"/>
                </a:solidFill>
              </a:defRPr>
            </a:lvl1pPr>
          </a:lstStyle>
          <a:p>
            <a:r>
              <a:rPr lang="en-US" dirty="0"/>
              <a:t>Page Header (Georgia, 24pt) </a:t>
            </a:r>
            <a:endParaRPr lang="en-CA" dirty="0"/>
          </a:p>
        </p:txBody>
      </p:sp>
      <p:sp>
        <p:nvSpPr>
          <p:cNvPr id="55" name="Text Placeholder 41"/>
          <p:cNvSpPr>
            <a:spLocks noGrp="1"/>
          </p:cNvSpPr>
          <p:nvPr>
            <p:ph type="body" sz="quarter" idx="16" hasCustomPrompt="1"/>
          </p:nvPr>
        </p:nvSpPr>
        <p:spPr>
          <a:xfrm>
            <a:off x="228601" y="1447802"/>
            <a:ext cx="8627997" cy="4313785"/>
          </a:xfrm>
        </p:spPr>
        <p:txBody>
          <a:bodyPr/>
          <a:lstStyle>
            <a:lvl1pPr marL="161196" indent="-161196">
              <a:lnSpc>
                <a:spcPts val="1246"/>
              </a:lnSpc>
              <a:spcBef>
                <a:spcPts val="462"/>
              </a:spcBef>
              <a:buClr>
                <a:schemeClr val="tx1"/>
              </a:buClr>
              <a:buSzPct val="120000"/>
              <a:buFont typeface="Arial" pitchFamily="34" charset="0"/>
              <a:buChar char="•"/>
              <a:defRPr sz="1108" baseline="0"/>
            </a:lvl1pPr>
            <a:lvl2pPr marL="334116" indent="-167058">
              <a:lnSpc>
                <a:spcPts val="1246"/>
              </a:lnSpc>
              <a:spcBef>
                <a:spcPts val="462"/>
              </a:spcBef>
              <a:buClr>
                <a:schemeClr val="tx1"/>
              </a:buClr>
              <a:buSzPct val="150000"/>
              <a:buFont typeface="Arial" pitchFamily="34" charset="0"/>
              <a:buChar char="◦"/>
              <a:defRPr sz="1108"/>
            </a:lvl2pPr>
            <a:lvl3pPr marL="501174" indent="-167058">
              <a:lnSpc>
                <a:spcPts val="1246"/>
              </a:lnSpc>
              <a:spcBef>
                <a:spcPts val="462"/>
              </a:spcBef>
              <a:buClr>
                <a:schemeClr val="tx1"/>
              </a:buClr>
              <a:buSzPct val="100000"/>
              <a:buFont typeface="Arial" pitchFamily="34" charset="0"/>
              <a:buChar char="–"/>
              <a:defRPr sz="1108" baseline="0"/>
            </a:lvl3pPr>
            <a:lvl4pPr marL="659440" indent="-158265">
              <a:lnSpc>
                <a:spcPts val="1246"/>
              </a:lnSpc>
              <a:spcBef>
                <a:spcPts val="462"/>
              </a:spcBef>
              <a:buSzPct val="100000"/>
              <a:buFont typeface="Wingdings" pitchFamily="2" charset="2"/>
              <a:buChar char="§"/>
              <a:defRPr sz="1108"/>
            </a:lvl4pPr>
            <a:lvl5pPr marL="1490334" indent="-161196">
              <a:lnSpc>
                <a:spcPts val="1246"/>
              </a:lnSpc>
              <a:spcBef>
                <a:spcPts val="462"/>
              </a:spcBef>
              <a:buSzPct val="150000"/>
              <a:buFont typeface="Arial" pitchFamily="34" charset="0"/>
              <a:buChar char="◦"/>
              <a:tabLst/>
              <a:defRPr sz="1108" baseline="0"/>
            </a:lvl5pPr>
          </a:lstStyle>
          <a:p>
            <a:pPr lvl="0"/>
            <a:r>
              <a:rPr lang="en-US" dirty="0"/>
              <a:t>First Level (Arial, 12pt)</a:t>
            </a:r>
          </a:p>
          <a:p>
            <a:pPr lvl="1"/>
            <a:r>
              <a:rPr lang="en-US" dirty="0"/>
              <a:t>Second Level (Arial, 12pt)</a:t>
            </a:r>
          </a:p>
          <a:p>
            <a:pPr lvl="2"/>
            <a:r>
              <a:rPr lang="en-US" dirty="0"/>
              <a:t>Third Level (Arial, 12pt)</a:t>
            </a:r>
          </a:p>
          <a:p>
            <a:pPr lvl="3"/>
            <a:r>
              <a:rPr lang="en-US" dirty="0"/>
              <a:t>Forth Level (Arial, 12pt)</a:t>
            </a:r>
          </a:p>
        </p:txBody>
      </p:sp>
    </p:spTree>
    <p:extLst>
      <p:ext uri="{BB962C8B-B14F-4D97-AF65-F5344CB8AC3E}">
        <p14:creationId xmlns:p14="http://schemas.microsoft.com/office/powerpoint/2010/main" val="3181808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tags" Target="../tags/tag5.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4.sv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image" Target="../media/image4.svg"/><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10.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4.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10.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4.sv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29" name="think-cell Slide" r:id="rId30" imgW="360" imgH="360" progId="">
                  <p:embed/>
                </p:oleObj>
              </mc:Choice>
              <mc:Fallback>
                <p:oleObj name="think-cell Slide" r:id="rId30" imgW="360" imgH="360"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4"/>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5"/>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6"/>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7"/>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8"/>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9"/>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2"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6" r:id="rId20"/>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png"/><Relationship Id="rId3" Type="http://schemas.openxmlformats.org/officeDocument/2006/relationships/tags" Target="../tags/tag55.xml"/><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tags" Target="../tags/tag54.xml"/><Relationship Id="rId16" Type="http://schemas.openxmlformats.org/officeDocument/2006/relationships/image" Target="../media/image85.png"/><Relationship Id="rId1" Type="http://schemas.openxmlformats.org/officeDocument/2006/relationships/tags" Target="../tags/tag53.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notesSlide" Target="../notesSlides/notesSlide28.xml"/><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slideLayout" Target="../slideLayouts/slideLayout43.xml"/><Relationship Id="rId9" Type="http://schemas.openxmlformats.org/officeDocument/2006/relationships/image" Target="../media/image78.jpe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image" Target="../media/image88.jpeg"/><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tags" Target="../tags/tag57.xml"/><Relationship Id="rId16" Type="http://schemas.openxmlformats.org/officeDocument/2006/relationships/image" Target="../media/image97.png"/><Relationship Id="rId20" Type="http://schemas.openxmlformats.org/officeDocument/2006/relationships/image" Target="../media/image101.jpeg"/><Relationship Id="rId1" Type="http://schemas.openxmlformats.org/officeDocument/2006/relationships/tags" Target="../tags/tag56.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notesSlide" Target="../notesSlides/notesSlide29.xml"/><Relationship Id="rId15" Type="http://schemas.openxmlformats.org/officeDocument/2006/relationships/image" Target="../media/image96.png"/><Relationship Id="rId10" Type="http://schemas.openxmlformats.org/officeDocument/2006/relationships/image" Target="../media/image91.jpeg"/><Relationship Id="rId19" Type="http://schemas.openxmlformats.org/officeDocument/2006/relationships/image" Target="../media/image100.png"/><Relationship Id="rId4" Type="http://schemas.openxmlformats.org/officeDocument/2006/relationships/slideLayout" Target="../slideLayouts/slideLayout43.xml"/><Relationship Id="rId9" Type="http://schemas.openxmlformats.org/officeDocument/2006/relationships/image" Target="../media/image90.jpeg"/><Relationship Id="rId1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tags" Target="../tags/tag61.xml"/><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60.xml"/><Relationship Id="rId16" Type="http://schemas.openxmlformats.org/officeDocument/2006/relationships/image" Target="../media/image112.png"/><Relationship Id="rId1" Type="http://schemas.openxmlformats.org/officeDocument/2006/relationships/tags" Target="../tags/tag59.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notesSlide" Target="../notesSlides/notesSlide30.xml"/><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slideLayout" Target="../slideLayouts/slideLayout43.xml"/><Relationship Id="rId9" Type="http://schemas.openxmlformats.org/officeDocument/2006/relationships/image" Target="../media/image105.png"/><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115.png"/><Relationship Id="rId4"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1.emf"/><Relationship Id="rId2" Type="http://schemas.openxmlformats.org/officeDocument/2006/relationships/tags" Target="../tags/tag64.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image" Target="../media/image116.png"/><Relationship Id="rId4"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tags" Target="../tags/tag67.xml"/><Relationship Id="rId7" Type="http://schemas.openxmlformats.org/officeDocument/2006/relationships/image" Target="../media/image117.jpeg"/><Relationship Id="rId2" Type="http://schemas.openxmlformats.org/officeDocument/2006/relationships/tags" Target="../tags/tag66.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10" Type="http://schemas.openxmlformats.org/officeDocument/2006/relationships/image" Target="../media/image120.png"/><Relationship Id="rId4" Type="http://schemas.openxmlformats.org/officeDocument/2006/relationships/slideLayout" Target="../slideLayouts/slideLayout43.xml"/><Relationship Id="rId9" Type="http://schemas.openxmlformats.org/officeDocument/2006/relationships/image" Target="../media/image119.jpeg"/></Relationships>
</file>

<file path=ppt/slides/_rels/slide3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44.jp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506717"/>
            <a:ext cx="3725949" cy="1282969"/>
          </a:xfrm>
        </p:spPr>
        <p:txBody>
          <a:bodyPr>
            <a:normAutofit/>
          </a:bodyPr>
          <a:lstStyle/>
          <a:p>
            <a:r>
              <a:rPr lang="en-US" sz="4400" dirty="0">
                <a:latin typeface="Candara" pitchFamily="34" charset="0"/>
              </a:rPr>
              <a:t>Introduction to Cloud Basic</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37522" y="4430110"/>
            <a:ext cx="3725949" cy="1292772"/>
          </a:xfrm>
        </p:spPr>
        <p:txBody>
          <a:bodyPr>
            <a:noAutofit/>
          </a:bodyPr>
          <a:lstStyle/>
          <a:p>
            <a:r>
              <a:rPr lang="en-US" sz="2000" dirty="0">
                <a:solidFill>
                  <a:srgbClr val="000000"/>
                </a:solidFill>
                <a:latin typeface="Candara" pitchFamily="34" charset="0"/>
                <a:ea typeface="ＭＳ Ｐゴシック" pitchFamily="34" charset="-128"/>
                <a:cs typeface="+mj-cs"/>
              </a:rPr>
              <a:t>Lesson 01: </a:t>
            </a:r>
            <a:r>
              <a:rPr lang="en-US" sz="2000" dirty="0">
                <a:latin typeface="Candara" pitchFamily="34" charset="0"/>
              </a:rPr>
              <a:t>Cloud Basic Concepts</a:t>
            </a:r>
            <a:endParaRPr lang="en-US" sz="2000" dirty="0">
              <a:solidFill>
                <a:srgbClr val="000000"/>
              </a:solidFill>
              <a:latin typeface="Candara" pitchFamily="34" charset="0"/>
              <a:ea typeface="ＭＳ Ｐゴシック" pitchFamily="34" charset="-128"/>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8F65F-53FA-4D0C-B767-F1C637961D98}"/>
              </a:ext>
            </a:extLst>
          </p:cNvPr>
          <p:cNvSpPr>
            <a:spLocks noGrp="1"/>
          </p:cNvSpPr>
          <p:nvPr>
            <p:ph type="title" idx="4294967295"/>
          </p:nvPr>
        </p:nvSpPr>
        <p:spPr>
          <a:xfrm>
            <a:off x="315319" y="306974"/>
            <a:ext cx="8531225" cy="855663"/>
          </a:xfrm>
        </p:spPr>
        <p:txBody>
          <a:bodyPr>
            <a:normAutofit/>
          </a:bodyPr>
          <a:lstStyle/>
          <a:p>
            <a:r>
              <a:rPr lang="en-US" sz="2000" dirty="0" smtClean="0"/>
              <a:t>2.1 </a:t>
            </a:r>
            <a:r>
              <a:rPr lang="en-US" sz="2000" dirty="0"/>
              <a:t>Cloud technology</a:t>
            </a:r>
            <a:br>
              <a:rPr lang="en-US" sz="2000" dirty="0"/>
            </a:br>
            <a:r>
              <a:rPr lang="en-US" sz="2000" dirty="0"/>
              <a:t>Enterprise Servers vs Cloud Servers</a:t>
            </a:r>
            <a:endParaRPr lang="en-IN" sz="2000" dirty="0"/>
          </a:p>
        </p:txBody>
      </p:sp>
      <p:pic>
        <p:nvPicPr>
          <p:cNvPr id="3" name="Picture 2"/>
          <p:cNvPicPr>
            <a:picLocks noChangeAspect="1"/>
          </p:cNvPicPr>
          <p:nvPr/>
        </p:nvPicPr>
        <p:blipFill>
          <a:blip r:embed="rId2"/>
          <a:stretch>
            <a:fillRect/>
          </a:stretch>
        </p:blipFill>
        <p:spPr>
          <a:xfrm>
            <a:off x="683045" y="2170323"/>
            <a:ext cx="8163499" cy="4687678"/>
          </a:xfrm>
          <a:prstGeom prst="rect">
            <a:avLst/>
          </a:prstGeom>
        </p:spPr>
      </p:pic>
      <p:pic>
        <p:nvPicPr>
          <p:cNvPr id="4" name="Picture 3"/>
          <p:cNvPicPr>
            <a:picLocks noChangeAspect="1"/>
          </p:cNvPicPr>
          <p:nvPr/>
        </p:nvPicPr>
        <p:blipFill>
          <a:blip r:embed="rId3"/>
          <a:stretch>
            <a:fillRect/>
          </a:stretch>
        </p:blipFill>
        <p:spPr>
          <a:xfrm>
            <a:off x="440674" y="1162637"/>
            <a:ext cx="8405870" cy="1007686"/>
          </a:xfrm>
          <a:prstGeom prst="rect">
            <a:avLst/>
          </a:prstGeom>
        </p:spPr>
      </p:pic>
    </p:spTree>
    <p:extLst>
      <p:ext uri="{BB962C8B-B14F-4D97-AF65-F5344CB8AC3E}">
        <p14:creationId xmlns:p14="http://schemas.microsoft.com/office/powerpoint/2010/main" val="3664059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in the Internet.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easy to use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new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better </a:t>
            </a:r>
            <a:r>
              <a:rPr lang="en-US" dirty="0">
                <a:highlight>
                  <a:srgbClr val="FFFF00"/>
                </a:highlight>
                <a:latin typeface="Verdana" panose="020B0604030504040204" pitchFamily="34" charset="0"/>
                <a:ea typeface="Verdana" panose="020B0604030504040204" pitchFamily="34" charset="0"/>
                <a:cs typeface="Verdana" panose="020B0604030504040204" pitchFamily="34" charset="0"/>
              </a:rPr>
              <a:t>than</a:t>
            </a:r>
            <a:r>
              <a:rPr lang="en-US" dirty="0">
                <a:latin typeface="Verdana" panose="020B0604030504040204" pitchFamily="34" charset="0"/>
                <a:ea typeface="Verdana" panose="020B0604030504040204" pitchFamily="34" charset="0"/>
                <a:cs typeface="Verdana" panose="020B0604030504040204" pitchFamily="34" charset="0"/>
              </a:rPr>
              <a:t> Non cloud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(If one has Money , pay for Cloud and Use it .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362607" y="333922"/>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Cloud in Marketer’s Eyes ?</a:t>
            </a:r>
          </a:p>
        </p:txBody>
      </p:sp>
      <p:pic>
        <p:nvPicPr>
          <p:cNvPr id="5" name="Picture 4" descr="Image result for cloud easy diagram"/>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453" y="1494766"/>
            <a:ext cx="4100830" cy="3075305"/>
          </a:xfrm>
          <a:prstGeom prst="rect">
            <a:avLst/>
          </a:prstGeom>
          <a:noFill/>
          <a:ln>
            <a:noFill/>
          </a:ln>
        </p:spPr>
      </p:pic>
    </p:spTree>
    <p:extLst>
      <p:ext uri="{BB962C8B-B14F-4D97-AF65-F5344CB8AC3E}">
        <p14:creationId xmlns:p14="http://schemas.microsoft.com/office/powerpoint/2010/main" val="171624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automated.</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a:t>
            </a:r>
            <a:r>
              <a:rPr lang="en-US" b="1" dirty="0">
                <a:latin typeface="Verdana" panose="020B0604030504040204" pitchFamily="34" charset="0"/>
                <a:ea typeface="Verdana" panose="020B0604030504040204" pitchFamily="34" charset="0"/>
                <a:cs typeface="Verdana" panose="020B0604030504040204" pitchFamily="34" charset="0"/>
              </a:rPr>
              <a:t>fast </a:t>
            </a:r>
            <a:r>
              <a:rPr 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reliable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less cost </a:t>
            </a:r>
            <a:r>
              <a:rPr lang="en-US" dirty="0">
                <a:highlight>
                  <a:srgbClr val="FFFF00"/>
                </a:highlight>
                <a:latin typeface="Verdana" panose="020B0604030504040204" pitchFamily="34" charset="0"/>
                <a:ea typeface="Verdana" panose="020B0604030504040204" pitchFamily="34" charset="0"/>
                <a:cs typeface="Verdana" panose="020B0604030504040204" pitchFamily="34" charset="0"/>
              </a:rPr>
              <a:t>than</a:t>
            </a:r>
            <a:r>
              <a:rPr lang="en-US" dirty="0">
                <a:latin typeface="Verdana" panose="020B0604030504040204" pitchFamily="34" charset="0"/>
                <a:ea typeface="Verdana" panose="020B0604030504040204" pitchFamily="34" charset="0"/>
                <a:cs typeface="Verdana" panose="020B0604030504040204" pitchFamily="34" charset="0"/>
              </a:rPr>
              <a:t> any other solution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488731" y="412750"/>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smtClean="0"/>
              <a:t>       </a:t>
            </a:r>
            <a:r>
              <a:rPr lang="en-US" sz="2000" dirty="0" err="1" smtClean="0"/>
              <a:t>Cloud</a:t>
            </a:r>
            <a:r>
              <a:rPr lang="en-US" sz="2000" dirty="0" smtClean="0"/>
              <a:t> </a:t>
            </a:r>
            <a:r>
              <a:rPr lang="en-US" sz="2000" dirty="0" smtClean="0"/>
              <a:t>for Programmers </a:t>
            </a:r>
            <a:endParaRPr lang="en-US" sz="2000" dirty="0"/>
          </a:p>
        </p:txBody>
      </p:sp>
    </p:spTree>
    <p:extLst>
      <p:ext uri="{BB962C8B-B14F-4D97-AF65-F5344CB8AC3E}">
        <p14:creationId xmlns:p14="http://schemas.microsoft.com/office/powerpoint/2010/main" val="71559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automated.</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not </a:t>
            </a:r>
            <a:r>
              <a:rPr lang="en-US" b="1" dirty="0">
                <a:latin typeface="Verdana" panose="020B0604030504040204" pitchFamily="34" charset="0"/>
                <a:ea typeface="Verdana" panose="020B0604030504040204" pitchFamily="34" charset="0"/>
                <a:cs typeface="Verdana" panose="020B0604030504040204" pitchFamily="34" charset="0"/>
              </a:rPr>
              <a:t>fast </a:t>
            </a:r>
            <a:r>
              <a:rPr 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reliable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not flexible.</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383505" y="396984"/>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Cloud for System engineers </a:t>
            </a:r>
          </a:p>
        </p:txBody>
      </p:sp>
      <p:pic>
        <p:nvPicPr>
          <p:cNvPr id="4" name="Picture 3" descr="Image result for system engineer in cloud"/>
          <p:cNvPicPr/>
          <p:nvPr/>
        </p:nvPicPr>
        <p:blipFill>
          <a:blip r:embed="rId3">
            <a:extLst>
              <a:ext uri="{28A0092B-C50C-407E-A947-70E740481C1C}">
                <a14:useLocalDpi xmlns:a14="http://schemas.microsoft.com/office/drawing/2010/main" val="0"/>
              </a:ext>
            </a:extLst>
          </a:blip>
          <a:srcRect/>
          <a:stretch>
            <a:fillRect/>
          </a:stretch>
        </p:blipFill>
        <p:spPr bwMode="auto">
          <a:xfrm>
            <a:off x="4649118" y="1399142"/>
            <a:ext cx="3855904" cy="2434728"/>
          </a:xfrm>
          <a:prstGeom prst="rect">
            <a:avLst/>
          </a:prstGeom>
          <a:noFill/>
          <a:ln>
            <a:noFill/>
          </a:ln>
        </p:spPr>
      </p:pic>
    </p:spTree>
    <p:extLst>
      <p:ext uri="{BB962C8B-B14F-4D97-AF65-F5344CB8AC3E}">
        <p14:creationId xmlns:p14="http://schemas.microsoft.com/office/powerpoint/2010/main" val="419912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819806" y="1495425"/>
            <a:ext cx="6479628" cy="4643438"/>
          </a:xfrm>
        </p:spPr>
        <p:txBody>
          <a:bodyPr/>
          <a:lstStyle/>
          <a:p>
            <a:r>
              <a:rPr lang="en-US" dirty="0"/>
              <a:t>Cloud is Cheap and few said Cloud is </a:t>
            </a:r>
            <a:r>
              <a:rPr lang="en-US" dirty="0" smtClean="0"/>
              <a:t>costly</a:t>
            </a:r>
          </a:p>
          <a:p>
            <a:endParaRPr lang="en-US" dirty="0"/>
          </a:p>
          <a:p>
            <a:r>
              <a:rPr lang="en-US" dirty="0"/>
              <a:t>It is Flexible </a:t>
            </a:r>
            <a:r>
              <a:rPr lang="en-US" dirty="0" smtClean="0"/>
              <a:t>.</a:t>
            </a:r>
          </a:p>
          <a:p>
            <a:endParaRPr lang="en-US" dirty="0"/>
          </a:p>
          <a:p>
            <a:r>
              <a:rPr lang="en-US" dirty="0"/>
              <a:t>It is reliable / unreliable </a:t>
            </a:r>
            <a:r>
              <a:rPr lang="en-US" dirty="0" smtClean="0"/>
              <a:t>.</a:t>
            </a:r>
          </a:p>
          <a:p>
            <a:endParaRPr lang="en-US" dirty="0"/>
          </a:p>
          <a:p>
            <a:r>
              <a:rPr lang="en-US" dirty="0"/>
              <a:t>Business can be competitive with Cloud</a:t>
            </a:r>
          </a:p>
          <a:p>
            <a:pPr marL="0" indent="0">
              <a:buNone/>
            </a:pPr>
            <a:endParaRPr lang="en-US" dirty="0"/>
          </a:p>
        </p:txBody>
      </p:sp>
      <p:sp>
        <p:nvSpPr>
          <p:cNvPr id="3" name="Title 2"/>
          <p:cNvSpPr>
            <a:spLocks noGrp="1"/>
          </p:cNvSpPr>
          <p:nvPr>
            <p:ph type="title" idx="4294967295"/>
          </p:nvPr>
        </p:nvSpPr>
        <p:spPr>
          <a:xfrm>
            <a:off x="346841" y="381219"/>
            <a:ext cx="8531225" cy="855663"/>
          </a:xfrm>
        </p:spPr>
        <p:txBody>
          <a:bodyPr>
            <a:normAutofit/>
          </a:bodyPr>
          <a:lstStyle/>
          <a:p>
            <a:r>
              <a:rPr lang="en-US" sz="2000" dirty="0"/>
              <a:t>1.1: What  and why Cloud </a:t>
            </a:r>
            <a:br>
              <a:rPr lang="en-US" sz="2000" dirty="0"/>
            </a:br>
            <a:r>
              <a:rPr lang="en-US" sz="2000" dirty="0"/>
              <a:t>Cloud for Manager</a:t>
            </a:r>
          </a:p>
        </p:txBody>
      </p:sp>
    </p:spTree>
    <p:extLst>
      <p:ext uri="{BB962C8B-B14F-4D97-AF65-F5344CB8AC3E}">
        <p14:creationId xmlns:p14="http://schemas.microsoft.com/office/powerpoint/2010/main" val="224507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57200" y="444281"/>
            <a:ext cx="8531225" cy="855663"/>
          </a:xfrm>
        </p:spPr>
        <p:txBody>
          <a:bodyPr>
            <a:normAutofit/>
          </a:bodyPr>
          <a:lstStyle/>
          <a:p>
            <a:r>
              <a:rPr lang="en-US" sz="2000" dirty="0"/>
              <a:t>2.1: Cloud technology</a:t>
            </a:r>
            <a:br>
              <a:rPr lang="en-US" sz="2000" dirty="0"/>
            </a:br>
            <a:r>
              <a:rPr lang="en-US" sz="2000" dirty="0"/>
              <a:t>What is Cloud Computing?</a:t>
            </a:r>
            <a:endParaRPr lang="en-IN" sz="2000" dirty="0"/>
          </a:p>
        </p:txBody>
      </p:sp>
      <p:pic>
        <p:nvPicPr>
          <p:cNvPr id="2" name="Picture 1"/>
          <p:cNvPicPr>
            <a:picLocks noChangeAspect="1"/>
          </p:cNvPicPr>
          <p:nvPr/>
        </p:nvPicPr>
        <p:blipFill>
          <a:blip r:embed="rId3"/>
          <a:stretch>
            <a:fillRect/>
          </a:stretch>
        </p:blipFill>
        <p:spPr>
          <a:xfrm>
            <a:off x="0" y="1153752"/>
            <a:ext cx="9144000" cy="4550495"/>
          </a:xfrm>
          <a:prstGeom prst="rect">
            <a:avLst/>
          </a:prstGeom>
        </p:spPr>
      </p:pic>
    </p:spTree>
    <p:extLst>
      <p:ext uri="{BB962C8B-B14F-4D97-AF65-F5344CB8AC3E}">
        <p14:creationId xmlns:p14="http://schemas.microsoft.com/office/powerpoint/2010/main" val="3566297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5760" y="396985"/>
            <a:ext cx="8531225" cy="855663"/>
          </a:xfrm>
        </p:spPr>
        <p:txBody>
          <a:bodyPr>
            <a:normAutofit/>
          </a:bodyPr>
          <a:lstStyle/>
          <a:p>
            <a:r>
              <a:rPr lang="en-US" sz="2000" dirty="0"/>
              <a:t>1.2: Cloud computing</a:t>
            </a:r>
            <a:br>
              <a:rPr lang="en-US" sz="2000" dirty="0"/>
            </a:br>
            <a:r>
              <a:rPr lang="en-US" sz="2000" dirty="0"/>
              <a:t>What is Cloud Computing?</a:t>
            </a:r>
            <a:endParaRPr lang="en-IN" sz="2000" dirty="0"/>
          </a:p>
        </p:txBody>
      </p:sp>
      <p:pic>
        <p:nvPicPr>
          <p:cNvPr id="763906" name="Picture 2"/>
          <p:cNvPicPr>
            <a:picLocks noChangeAspect="1" noChangeArrowheads="1"/>
          </p:cNvPicPr>
          <p:nvPr/>
        </p:nvPicPr>
        <p:blipFill>
          <a:blip r:embed="rId3" cstate="print"/>
          <a:srcRect/>
          <a:stretch>
            <a:fillRect/>
          </a:stretch>
        </p:blipFill>
        <p:spPr bwMode="auto">
          <a:xfrm>
            <a:off x="385225" y="1520657"/>
            <a:ext cx="7768761" cy="2524271"/>
          </a:xfrm>
          <a:prstGeom prst="rect">
            <a:avLst/>
          </a:prstGeom>
          <a:noFill/>
          <a:ln w="9525">
            <a:noFill/>
            <a:miter lim="800000"/>
            <a:headEnd/>
            <a:tailEnd/>
          </a:ln>
        </p:spPr>
      </p:pic>
      <p:sp>
        <p:nvSpPr>
          <p:cNvPr id="6" name="TextBox 5"/>
          <p:cNvSpPr txBox="1"/>
          <p:nvPr/>
        </p:nvSpPr>
        <p:spPr>
          <a:xfrm>
            <a:off x="365760" y="3977640"/>
            <a:ext cx="8257735" cy="1469338"/>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endParaRPr lang="en-US" sz="2215" dirty="0">
              <a:solidFill>
                <a:schemeClr val="tx2">
                  <a:lumMod val="50000"/>
                </a:schemeClr>
              </a:solidFill>
            </a:endParaRPr>
          </a:p>
          <a:p>
            <a:r>
              <a:rPr lang="en-US" dirty="0">
                <a:solidFill>
                  <a:schemeClr val="tx2">
                    <a:lumMod val="50000"/>
                  </a:schemeClr>
                </a:solidFill>
              </a:rPr>
              <a:t>In simple terms it means the customer is charged based on the amount of computing service they use</a:t>
            </a:r>
          </a:p>
          <a:p>
            <a:pPr>
              <a:buFont typeface="Arial" pitchFamily="34" charset="0"/>
              <a:buChar char="•"/>
            </a:pPr>
            <a:endParaRPr lang="en-US" sz="2215" dirty="0">
              <a:solidFill>
                <a:schemeClr val="tx2">
                  <a:lumMod val="50000"/>
                </a:schemeClr>
              </a:solidFill>
            </a:endParaRPr>
          </a:p>
        </p:txBody>
      </p:sp>
    </p:spTree>
    <p:extLst>
      <p:ext uri="{BB962C8B-B14F-4D97-AF65-F5344CB8AC3E}">
        <p14:creationId xmlns:p14="http://schemas.microsoft.com/office/powerpoint/2010/main" val="282861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531813"/>
          </a:xfrm>
        </p:spPr>
        <p:txBody>
          <a:bodyPr>
            <a:noAutofit/>
          </a:bodyPr>
          <a:lstStyle/>
          <a:p>
            <a:r>
              <a:rPr lang="en-US" dirty="0" smtClean="0">
                <a:ea typeface="Verdana" panose="020B0604030504040204" pitchFamily="34" charset="0"/>
                <a:cs typeface="Verdana" panose="020B0604030504040204" pitchFamily="34" charset="0"/>
              </a:rPr>
              <a:t>Cloud computing is a style of Computing in which scalable and elastic IT-enabled capabilities are delivered as a Service using Internet technology</a:t>
            </a:r>
            <a:r>
              <a:rPr lang="en-US" dirty="0" smtClean="0"/>
              <a:t> .</a:t>
            </a:r>
            <a:endParaRPr lang="en-US" dirty="0"/>
          </a:p>
        </p:txBody>
      </p:sp>
      <p:sp>
        <p:nvSpPr>
          <p:cNvPr id="2" name="Title 1"/>
          <p:cNvSpPr>
            <a:spLocks noGrp="1"/>
          </p:cNvSpPr>
          <p:nvPr>
            <p:ph type="title" idx="4294967295"/>
          </p:nvPr>
        </p:nvSpPr>
        <p:spPr>
          <a:xfrm>
            <a:off x="426281" y="396985"/>
            <a:ext cx="8531225" cy="855663"/>
          </a:xfrm>
        </p:spPr>
        <p:txBody>
          <a:bodyPr>
            <a:normAutofit/>
          </a:bodyPr>
          <a:lstStyle/>
          <a:p>
            <a:r>
              <a:rPr lang="en-US" sz="2000" dirty="0"/>
              <a:t>2</a:t>
            </a:r>
            <a:r>
              <a:rPr lang="en-US" sz="2000" dirty="0" smtClean="0"/>
              <a:t>.1</a:t>
            </a:r>
            <a:r>
              <a:rPr lang="en-US" sz="2000" dirty="0"/>
              <a:t>: </a:t>
            </a:r>
            <a:r>
              <a:rPr lang="en-US" sz="2000" dirty="0" smtClean="0"/>
              <a:t>Cloud technology</a:t>
            </a:r>
            <a:r>
              <a:rPr lang="en-US" sz="2000" dirty="0"/>
              <a:t/>
            </a:r>
            <a:br>
              <a:rPr lang="en-US" sz="2000" dirty="0"/>
            </a:br>
            <a:r>
              <a:rPr lang="en-US" sz="2000" dirty="0"/>
              <a:t/>
            </a:r>
            <a:br>
              <a:rPr lang="en-US" sz="2000" dirty="0"/>
            </a:br>
            <a:r>
              <a:rPr lang="en-US" sz="2000" dirty="0"/>
              <a:t>Why</a:t>
            </a:r>
            <a:r>
              <a:rPr lang="en-US" sz="2000" dirty="0" smtClean="0"/>
              <a:t> Cloud Computing?</a:t>
            </a:r>
            <a:endParaRPr lang="en-US" sz="2000" dirty="0"/>
          </a:p>
        </p:txBody>
      </p:sp>
      <p:pic>
        <p:nvPicPr>
          <p:cNvPr id="4" name="Picture 3"/>
          <p:cNvPicPr>
            <a:picLocks noChangeAspect="1"/>
          </p:cNvPicPr>
          <p:nvPr/>
        </p:nvPicPr>
        <p:blipFill>
          <a:blip r:embed="rId3"/>
          <a:stretch>
            <a:fillRect/>
          </a:stretch>
        </p:blipFill>
        <p:spPr>
          <a:xfrm>
            <a:off x="1132156" y="2253457"/>
            <a:ext cx="7119477" cy="3993107"/>
          </a:xfrm>
          <a:prstGeom prst="rect">
            <a:avLst/>
          </a:prstGeom>
        </p:spPr>
      </p:pic>
    </p:spTree>
    <p:extLst>
      <p:ext uri="{BB962C8B-B14F-4D97-AF65-F5344CB8AC3E}">
        <p14:creationId xmlns:p14="http://schemas.microsoft.com/office/powerpoint/2010/main" val="589894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E62F0E-C853-4E4D-B2E2-A558D7BA840C}"/>
              </a:ext>
            </a:extLst>
          </p:cNvPr>
          <p:cNvSpPr>
            <a:spLocks noGrp="1"/>
          </p:cNvSpPr>
          <p:nvPr>
            <p:ph type="title" idx="4294967295"/>
          </p:nvPr>
        </p:nvSpPr>
        <p:spPr>
          <a:xfrm>
            <a:off x="615230" y="532143"/>
            <a:ext cx="8531225" cy="855663"/>
          </a:xfrm>
        </p:spPr>
        <p:txBody>
          <a:bodyPr>
            <a:normAutofit/>
          </a:bodyPr>
          <a:lstStyle/>
          <a:p>
            <a:r>
              <a:rPr lang="en-US" sz="2000" dirty="0"/>
              <a:t>1.1: What  and why Cloud </a:t>
            </a:r>
            <a:br>
              <a:rPr lang="en-US" sz="2000" dirty="0"/>
            </a:br>
            <a:r>
              <a:rPr lang="en-US" sz="2000" dirty="0" smtClean="0"/>
              <a:t>Scale Up </a:t>
            </a:r>
            <a:r>
              <a:rPr lang="en-US" sz="2000" dirty="0"/>
              <a:t>vs Scale Out</a:t>
            </a:r>
            <a:endParaRPr lang="en-IN" sz="2000" dirty="0"/>
          </a:p>
        </p:txBody>
      </p:sp>
      <p:pic>
        <p:nvPicPr>
          <p:cNvPr id="4" name="Picture 3">
            <a:extLst>
              <a:ext uri="{FF2B5EF4-FFF2-40B4-BE49-F238E27FC236}">
                <a16:creationId xmlns:a16="http://schemas.microsoft.com/office/drawing/2014/main" xmlns="" id="{D8DFFFF4-6998-46C9-A957-0E9CFF25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46" y="1387806"/>
            <a:ext cx="6290706" cy="1831045"/>
          </a:xfrm>
          <a:prstGeom prst="rect">
            <a:avLst/>
          </a:prstGeom>
        </p:spPr>
      </p:pic>
      <p:pic>
        <p:nvPicPr>
          <p:cNvPr id="6" name="Picture 5">
            <a:extLst>
              <a:ext uri="{FF2B5EF4-FFF2-40B4-BE49-F238E27FC236}">
                <a16:creationId xmlns:a16="http://schemas.microsoft.com/office/drawing/2014/main" xmlns="" id="{9BD5AE9B-4B3E-4C40-8611-9B2B18C66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85" y="3651382"/>
            <a:ext cx="7272316" cy="1505497"/>
          </a:xfrm>
          <a:prstGeom prst="rect">
            <a:avLst/>
          </a:prstGeom>
        </p:spPr>
      </p:pic>
    </p:spTree>
    <p:extLst>
      <p:ext uri="{BB962C8B-B14F-4D97-AF65-F5344CB8AC3E}">
        <p14:creationId xmlns:p14="http://schemas.microsoft.com/office/powerpoint/2010/main" val="2847020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Cloud Components has three components</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572877" y="412750"/>
            <a:ext cx="8531225" cy="855663"/>
          </a:xfrm>
        </p:spPr>
        <p:txBody>
          <a:bodyPr>
            <a:normAutofit/>
          </a:bodyPr>
          <a:lstStyle/>
          <a:p>
            <a:r>
              <a:rPr lang="en-US" sz="2000" dirty="0"/>
              <a:t>1.2: Cloud computing</a:t>
            </a:r>
            <a:br>
              <a:rPr lang="en-US" sz="2000" dirty="0"/>
            </a:br>
            <a:r>
              <a:rPr lang="en-US" sz="2000" dirty="0"/>
              <a:t/>
            </a:r>
            <a:br>
              <a:rPr lang="en-US" sz="2000" dirty="0"/>
            </a:br>
            <a:r>
              <a:rPr lang="en-US" sz="2000" dirty="0" smtClean="0"/>
              <a:t>      Cloud </a:t>
            </a:r>
            <a:r>
              <a:rPr lang="en-US" sz="2000" dirty="0"/>
              <a:t>components </a:t>
            </a:r>
          </a:p>
        </p:txBody>
      </p:sp>
      <p:pic>
        <p:nvPicPr>
          <p:cNvPr id="4" name="Picture 3"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572877" y="2258458"/>
            <a:ext cx="7469435" cy="4053201"/>
          </a:xfrm>
          <a:prstGeom prst="rect">
            <a:avLst/>
          </a:prstGeom>
          <a:noFill/>
          <a:ln>
            <a:noFill/>
          </a:ln>
        </p:spPr>
      </p:pic>
    </p:spTree>
    <p:extLst>
      <p:ext uri="{BB962C8B-B14F-4D97-AF65-F5344CB8AC3E}">
        <p14:creationId xmlns:p14="http://schemas.microsoft.com/office/powerpoint/2010/main" val="3922463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914400" y="1479659"/>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What is and Why Cloud?</a:t>
            </a:r>
          </a:p>
          <a:p>
            <a:pPr lvl="1"/>
            <a:r>
              <a:rPr lang="en-US" dirty="0">
                <a:latin typeface="Verdana" panose="020B0604030504040204" pitchFamily="34" charset="0"/>
                <a:ea typeface="Verdana" panose="020B0604030504040204" pitchFamily="34" charset="0"/>
                <a:cs typeface="Verdana" panose="020B0604030504040204" pitchFamily="34" charset="0"/>
              </a:rPr>
              <a:t>Why Cloud Computing</a:t>
            </a:r>
          </a:p>
          <a:p>
            <a:pPr lvl="1"/>
            <a:r>
              <a:rPr lang="en-US" dirty="0">
                <a:latin typeface="Verdana" panose="020B0604030504040204" pitchFamily="34" charset="0"/>
                <a:ea typeface="Verdana" panose="020B0604030504040204" pitchFamily="34" charset="0"/>
                <a:cs typeface="Verdana" panose="020B0604030504040204" pitchFamily="34" charset="0"/>
              </a:rPr>
              <a:t>Key characteristics of Cloud</a:t>
            </a:r>
          </a:p>
          <a:p>
            <a:pPr lvl="1"/>
            <a:r>
              <a:rPr lang="en-US" dirty="0">
                <a:latin typeface="Verdana" panose="020B0604030504040204" pitchFamily="34" charset="0"/>
                <a:ea typeface="Verdana" panose="020B0604030504040204" pitchFamily="34" charset="0"/>
                <a:cs typeface="Verdana" panose="020B0604030504040204" pitchFamily="34" charset="0"/>
              </a:rPr>
              <a:t>Cloud Computing Architecture</a:t>
            </a:r>
          </a:p>
          <a:p>
            <a:pPr lvl="1"/>
            <a:r>
              <a:rPr lang="en-US" dirty="0">
                <a:latin typeface="Verdana" panose="020B0604030504040204" pitchFamily="34" charset="0"/>
                <a:ea typeface="Verdana" panose="020B0604030504040204" pitchFamily="34" charset="0"/>
                <a:cs typeface="Verdana" panose="020B0604030504040204" pitchFamily="34" charset="0"/>
              </a:rPr>
              <a:t>Cloud Deployment and Service Model Selection criteria</a:t>
            </a:r>
          </a:p>
          <a:p>
            <a:pPr lvl="1"/>
            <a:r>
              <a:rPr lang="en-US" dirty="0">
                <a:latin typeface="Verdana" panose="020B0604030504040204" pitchFamily="34" charset="0"/>
                <a:ea typeface="Verdana" panose="020B0604030504040204" pitchFamily="34" charset="0"/>
                <a:cs typeface="Verdana" panose="020B0604030504040204" pitchFamily="34" charset="0"/>
              </a:rPr>
              <a:t>Cloud APIs</a:t>
            </a:r>
          </a:p>
          <a:p>
            <a:pPr lvl="1"/>
            <a:r>
              <a:rPr lang="en-US" dirty="0">
                <a:latin typeface="Verdana" panose="020B0604030504040204" pitchFamily="34" charset="0"/>
                <a:ea typeface="Verdana" panose="020B0604030504040204" pitchFamily="34" charset="0"/>
                <a:cs typeface="Verdana" panose="020B0604030504040204" pitchFamily="34" charset="0"/>
              </a:rPr>
              <a:t>Cloud benefits and Challenges</a:t>
            </a:r>
          </a:p>
          <a:p>
            <a:pPr lvl="1"/>
            <a:r>
              <a:rPr lang="en-US" dirty="0">
                <a:latin typeface="Verdana" panose="020B0604030504040204" pitchFamily="34" charset="0"/>
                <a:ea typeface="Verdana" panose="020B0604030504040204" pitchFamily="34" charset="0"/>
                <a:cs typeface="Verdana" panose="020B0604030504040204" pitchFamily="34" charset="0"/>
              </a:rPr>
              <a:t>Different Cloud implementer</a:t>
            </a:r>
          </a:p>
          <a:p>
            <a:pPr lvl="1"/>
            <a:r>
              <a:rPr lang="en-US" dirty="0">
                <a:latin typeface="Verdana" panose="020B0604030504040204" pitchFamily="34" charset="0"/>
                <a:ea typeface="Verdana" panose="020B0604030504040204" pitchFamily="34" charset="0"/>
                <a:cs typeface="Verdana" panose="020B0604030504040204" pitchFamily="34" charset="0"/>
              </a:rPr>
              <a:t>Latest trend</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612775" y="460047"/>
            <a:ext cx="8531225" cy="855663"/>
          </a:xfrm>
        </p:spPr>
        <p:txBody>
          <a:bodyPr>
            <a:normAutofit/>
          </a:bodyPr>
          <a:lstStyle/>
          <a:p>
            <a:r>
              <a:rPr lang="en-US" sz="1800"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1412875"/>
            <a:ext cx="8531225" cy="4764088"/>
          </a:xfrm>
        </p:spPr>
        <p:txBody>
          <a:bodyPr/>
          <a:lstStyle/>
          <a:p>
            <a:endParaRPr lang="en-US" dirty="0"/>
          </a:p>
          <a:p>
            <a:endParaRPr lang="en-US" dirty="0"/>
          </a:p>
          <a:p>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IN" dirty="0"/>
          </a:p>
        </p:txBody>
      </p:sp>
      <p:sp>
        <p:nvSpPr>
          <p:cNvPr id="2" name="Title 1"/>
          <p:cNvSpPr>
            <a:spLocks noGrp="1"/>
          </p:cNvSpPr>
          <p:nvPr>
            <p:ph type="title" idx="4294967295"/>
          </p:nvPr>
        </p:nvSpPr>
        <p:spPr>
          <a:xfrm>
            <a:off x="612775" y="381219"/>
            <a:ext cx="8531225" cy="855663"/>
          </a:xfrm>
        </p:spPr>
        <p:txBody>
          <a:bodyPr>
            <a:normAutofit/>
          </a:bodyPr>
          <a:lstStyle/>
          <a:p>
            <a:r>
              <a:rPr lang="en-US" sz="2000" dirty="0"/>
              <a:t>1.3: Key Characteristics</a:t>
            </a:r>
            <a:br>
              <a:rPr lang="en-US" sz="2000" dirty="0"/>
            </a:br>
            <a:r>
              <a:rPr lang="en-US" sz="2000" dirty="0"/>
              <a:t>Key Characteristics of Cloud &amp; some definitions</a:t>
            </a:r>
            <a:endParaRPr lang="en-IN" sz="2000" dirty="0"/>
          </a:p>
        </p:txBody>
      </p:sp>
      <p:graphicFrame>
        <p:nvGraphicFramePr>
          <p:cNvPr id="4" name="Table 3"/>
          <p:cNvGraphicFramePr>
            <a:graphicFrameLocks noGrp="1"/>
          </p:cNvGraphicFramePr>
          <p:nvPr>
            <p:extLst>
              <p:ext uri="{D42A27DB-BD31-4B8C-83A1-F6EECF244321}">
                <p14:modId xmlns:p14="http://schemas.microsoft.com/office/powerpoint/2010/main" val="2706745575"/>
              </p:ext>
            </p:extLst>
          </p:nvPr>
        </p:nvGraphicFramePr>
        <p:xfrm>
          <a:off x="745586" y="1608015"/>
          <a:ext cx="7990450" cy="1564842"/>
        </p:xfrm>
        <a:graphic>
          <a:graphicData uri="http://schemas.openxmlformats.org/drawingml/2006/table">
            <a:tbl>
              <a:tblPr bandRow="1">
                <a:tableStyleId>{72833802-FEF1-4C79-8D5D-14CF1EAF98D9}</a:tableStyleId>
              </a:tblPr>
              <a:tblGrid>
                <a:gridCol w="2105788">
                  <a:extLst>
                    <a:ext uri="{9D8B030D-6E8A-4147-A177-3AD203B41FA5}">
                      <a16:colId xmlns:a16="http://schemas.microsoft.com/office/drawing/2014/main" xmlns="" val="20000"/>
                    </a:ext>
                  </a:extLst>
                </a:gridCol>
                <a:gridCol w="2198928">
                  <a:extLst>
                    <a:ext uri="{9D8B030D-6E8A-4147-A177-3AD203B41FA5}">
                      <a16:colId xmlns:a16="http://schemas.microsoft.com/office/drawing/2014/main" xmlns="" val="20001"/>
                    </a:ext>
                  </a:extLst>
                </a:gridCol>
                <a:gridCol w="3685734">
                  <a:extLst>
                    <a:ext uri="{9D8B030D-6E8A-4147-A177-3AD203B41FA5}">
                      <a16:colId xmlns:a16="http://schemas.microsoft.com/office/drawing/2014/main" xmlns="" val="20002"/>
                    </a:ext>
                  </a:extLst>
                </a:gridCol>
              </a:tblGrid>
              <a:tr h="521614">
                <a:tc>
                  <a:txBody>
                    <a:bodyPr/>
                    <a:lstStyle/>
                    <a:p>
                      <a:r>
                        <a:rPr lang="en-US" sz="1700" dirty="0"/>
                        <a:t>Cost</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Agility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Device Location</a:t>
                      </a:r>
                      <a:r>
                        <a:rPr lang="en-US" sz="1700" baseline="0" dirty="0"/>
                        <a:t> I</a:t>
                      </a:r>
                      <a:r>
                        <a:rPr lang="en-US" sz="1700" dirty="0"/>
                        <a:t>ndependence</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0"/>
                  </a:ext>
                </a:extLst>
              </a:tr>
              <a:tr h="521614">
                <a:tc>
                  <a:txBody>
                    <a:bodyPr/>
                    <a:lstStyle/>
                    <a:p>
                      <a:r>
                        <a:rPr lang="en-US" sz="1700" dirty="0"/>
                        <a:t>Multi-Tenancy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Reliability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Scalability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521614">
                <a:tc>
                  <a:txBody>
                    <a:bodyPr/>
                    <a:lstStyle/>
                    <a:p>
                      <a:r>
                        <a:rPr lang="en-US" sz="1700" dirty="0"/>
                        <a:t>Security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Elasticity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Virtualization</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9603114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1350" y="396984"/>
            <a:ext cx="8531225" cy="855663"/>
          </a:xfrm>
        </p:spPr>
        <p:txBody>
          <a:bodyPr>
            <a:normAutofit/>
          </a:bodyPr>
          <a:lstStyle/>
          <a:p>
            <a:r>
              <a:rPr lang="en-US" sz="2000" dirty="0"/>
              <a:t>1.3: Key Characteristics</a:t>
            </a:r>
            <a:br>
              <a:rPr lang="en-US" sz="2000" dirty="0"/>
            </a:br>
            <a:r>
              <a:rPr lang="en-US" sz="2000" dirty="0"/>
              <a:t>Key Characteristics of Cloud &amp; some definitions</a:t>
            </a:r>
            <a:endParaRPr lang="en-IN" sz="2000" dirty="0"/>
          </a:p>
        </p:txBody>
      </p:sp>
      <p:pic>
        <p:nvPicPr>
          <p:cNvPr id="4" name="Picture 3"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591350" y="1942401"/>
            <a:ext cx="7814519" cy="3863487"/>
          </a:xfrm>
          <a:prstGeom prst="rect">
            <a:avLst/>
          </a:prstGeom>
          <a:noFill/>
          <a:ln>
            <a:noFill/>
          </a:ln>
        </p:spPr>
      </p:pic>
    </p:spTree>
    <p:extLst>
      <p:ext uri="{BB962C8B-B14F-4D97-AF65-F5344CB8AC3E}">
        <p14:creationId xmlns:p14="http://schemas.microsoft.com/office/powerpoint/2010/main" val="13267187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1076" y="381219"/>
            <a:ext cx="8531225" cy="855663"/>
          </a:xfrm>
        </p:spPr>
        <p:txBody>
          <a:bodyPr>
            <a:normAutofit/>
          </a:bodyPr>
          <a:lstStyle/>
          <a:p>
            <a:r>
              <a:rPr lang="en-US" sz="2000" dirty="0"/>
              <a:t>1.4: Cloud computing Architecture</a:t>
            </a:r>
            <a:br>
              <a:rPr lang="en-US" sz="2000" dirty="0"/>
            </a:br>
            <a:r>
              <a:rPr lang="en-US" sz="2000" dirty="0"/>
              <a:t/>
            </a:r>
            <a:br>
              <a:rPr lang="en-US" sz="2000" dirty="0"/>
            </a:br>
            <a:r>
              <a:rPr lang="en-US" sz="2000" dirty="0" smtClean="0"/>
              <a:t>       Cloud </a:t>
            </a:r>
            <a:r>
              <a:rPr lang="en-US" sz="2000" dirty="0"/>
              <a:t>Computing Architecture </a:t>
            </a:r>
          </a:p>
        </p:txBody>
      </p:sp>
      <p:pic>
        <p:nvPicPr>
          <p:cNvPr id="5" name="Picture 4" descr="Cloud Computing ArchitectureCloud Computing Architecture&#10; "/>
          <p:cNvPicPr/>
          <p:nvPr/>
        </p:nvPicPr>
        <p:blipFill>
          <a:blip r:embed="rId3">
            <a:extLst>
              <a:ext uri="{28A0092B-C50C-407E-A947-70E740481C1C}">
                <a14:useLocalDpi xmlns:a14="http://schemas.microsoft.com/office/drawing/2010/main" val="0"/>
              </a:ext>
            </a:extLst>
          </a:blip>
          <a:srcRect/>
          <a:stretch>
            <a:fillRect/>
          </a:stretch>
        </p:blipFill>
        <p:spPr bwMode="auto">
          <a:xfrm>
            <a:off x="782198" y="1961002"/>
            <a:ext cx="7171979" cy="4177515"/>
          </a:xfrm>
          <a:prstGeom prst="rect">
            <a:avLst/>
          </a:prstGeom>
          <a:noFill/>
          <a:ln>
            <a:noFill/>
          </a:ln>
        </p:spPr>
      </p:pic>
    </p:spTree>
    <p:extLst>
      <p:ext uri="{BB962C8B-B14F-4D97-AF65-F5344CB8AC3E}">
        <p14:creationId xmlns:p14="http://schemas.microsoft.com/office/powerpoint/2010/main" val="294603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25213" y="1574253"/>
            <a:ext cx="8174038"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There are certain services and models working behind the scene making the cloud computing feasible and accessible to end users </a:t>
            </a:r>
            <a:r>
              <a:rPr lang="en-US" sz="1600"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Working models of Cloud computing:</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Deployment </a:t>
            </a:r>
            <a:r>
              <a:rPr lang="en-US" sz="1600" dirty="0" smtClean="0">
                <a:latin typeface="Verdana" panose="020B0604030504040204" pitchFamily="34" charset="0"/>
                <a:ea typeface="Verdana" panose="020B0604030504040204" pitchFamily="34" charset="0"/>
                <a:cs typeface="Verdana" panose="020B0604030504040204" pitchFamily="34" charset="0"/>
              </a:rPr>
              <a:t>Models</a:t>
            </a:r>
          </a:p>
          <a:p>
            <a:pPr marL="4763"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Service Models</a:t>
            </a:r>
          </a:p>
        </p:txBody>
      </p:sp>
      <p:sp>
        <p:nvSpPr>
          <p:cNvPr id="4" name="Title 3"/>
          <p:cNvSpPr>
            <a:spLocks noGrp="1"/>
          </p:cNvSpPr>
          <p:nvPr>
            <p:ph type="title" idx="4294967295"/>
          </p:nvPr>
        </p:nvSpPr>
        <p:spPr>
          <a:xfrm>
            <a:off x="488731" y="396985"/>
            <a:ext cx="8531225" cy="855663"/>
          </a:xfrm>
        </p:spPr>
        <p:txBody>
          <a:bodyPr>
            <a:normAutofit/>
          </a:bodyPr>
          <a:lstStyle/>
          <a:p>
            <a:r>
              <a:rPr lang="en-US" sz="2000" dirty="0"/>
              <a:t>1.5: Cloud Deployment Model Selection criteria</a:t>
            </a:r>
            <a:br>
              <a:rPr lang="en-US" sz="2000" dirty="0"/>
            </a:br>
            <a:r>
              <a:rPr lang="en-US" sz="2000" dirty="0" smtClean="0"/>
              <a:t>        Basic </a:t>
            </a:r>
            <a:r>
              <a:rPr lang="en-US" sz="2000" dirty="0"/>
              <a:t>Concepts of cloud computing</a:t>
            </a:r>
            <a:endParaRPr lang="en-IN" sz="2000" dirty="0"/>
          </a:p>
        </p:txBody>
      </p:sp>
    </p:spTree>
    <p:extLst>
      <p:ext uri="{BB962C8B-B14F-4D97-AF65-F5344CB8AC3E}">
        <p14:creationId xmlns:p14="http://schemas.microsoft.com/office/powerpoint/2010/main" val="970330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95425"/>
            <a:ext cx="8174038" cy="4643438"/>
          </a:xfrm>
        </p:spPr>
        <p:txBody>
          <a:bodyPr/>
          <a:lstStyle/>
          <a:p>
            <a:pPr marL="0" indent="0">
              <a:buNone/>
            </a:pPr>
            <a:r>
              <a:rPr lang="en-US" dirty="0"/>
              <a:t>.</a:t>
            </a:r>
          </a:p>
        </p:txBody>
      </p:sp>
      <p:sp>
        <p:nvSpPr>
          <p:cNvPr id="4" name="Title 3"/>
          <p:cNvSpPr>
            <a:spLocks noGrp="1"/>
          </p:cNvSpPr>
          <p:nvPr>
            <p:ph type="title" idx="4294967295"/>
          </p:nvPr>
        </p:nvSpPr>
        <p:spPr>
          <a:xfrm>
            <a:off x="612775" y="428516"/>
            <a:ext cx="8531225" cy="855663"/>
          </a:xfrm>
        </p:spPr>
        <p:txBody>
          <a:bodyPr>
            <a:normAutofit/>
          </a:bodyPr>
          <a:lstStyle/>
          <a:p>
            <a:r>
              <a:rPr lang="en-US" sz="2000" dirty="0"/>
              <a:t>1.5: Cloud Deployment Model Selection criteria</a:t>
            </a:r>
            <a:br>
              <a:rPr lang="en-US" sz="2000" dirty="0"/>
            </a:br>
            <a:r>
              <a:rPr lang="en-US" sz="2000" dirty="0" smtClean="0"/>
              <a:t>       Deployment </a:t>
            </a:r>
            <a:r>
              <a:rPr lang="en-US" sz="2000" dirty="0"/>
              <a:t>Models</a:t>
            </a:r>
            <a:endParaRPr lang="en-IN" sz="2000" dirty="0"/>
          </a:p>
        </p:txBody>
      </p:sp>
      <p:pic>
        <p:nvPicPr>
          <p:cNvPr id="5" name="Picture 4" descr="Image result for different type of clouds computing"/>
          <p:cNvPicPr/>
          <p:nvPr/>
        </p:nvPicPr>
        <p:blipFill>
          <a:blip r:embed="rId3">
            <a:extLst>
              <a:ext uri="{28A0092B-C50C-407E-A947-70E740481C1C}">
                <a14:useLocalDpi xmlns:a14="http://schemas.microsoft.com/office/drawing/2010/main" val="0"/>
              </a:ext>
            </a:extLst>
          </a:blip>
          <a:srcRect/>
          <a:stretch>
            <a:fillRect/>
          </a:stretch>
        </p:blipFill>
        <p:spPr bwMode="auto">
          <a:xfrm>
            <a:off x="1088337" y="1494766"/>
            <a:ext cx="6777706" cy="4643751"/>
          </a:xfrm>
          <a:prstGeom prst="rect">
            <a:avLst/>
          </a:prstGeom>
          <a:noFill/>
          <a:ln>
            <a:noFill/>
          </a:ln>
        </p:spPr>
      </p:pic>
    </p:spTree>
    <p:extLst>
      <p:ext uri="{BB962C8B-B14F-4D97-AF65-F5344CB8AC3E}">
        <p14:creationId xmlns:p14="http://schemas.microsoft.com/office/powerpoint/2010/main" val="425389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95425"/>
            <a:ext cx="8174038" cy="4643438"/>
          </a:xfrm>
        </p:spPr>
        <p:txBody>
          <a:bodyPr/>
          <a:lstStyle/>
          <a:p>
            <a:pPr marL="0" indent="0">
              <a:buNone/>
            </a:pPr>
            <a:r>
              <a:rPr lang="en-US" dirty="0"/>
              <a:t>.</a:t>
            </a:r>
          </a:p>
        </p:txBody>
      </p:sp>
      <p:sp>
        <p:nvSpPr>
          <p:cNvPr id="4" name="Title 3"/>
          <p:cNvSpPr>
            <a:spLocks noGrp="1"/>
          </p:cNvSpPr>
          <p:nvPr>
            <p:ph type="title" idx="4294967295"/>
          </p:nvPr>
        </p:nvSpPr>
        <p:spPr>
          <a:xfrm>
            <a:off x="612775" y="444281"/>
            <a:ext cx="8531225" cy="855663"/>
          </a:xfrm>
        </p:spPr>
        <p:txBody>
          <a:bodyPr>
            <a:normAutofit/>
          </a:bodyPr>
          <a:lstStyle/>
          <a:p>
            <a:r>
              <a:rPr lang="en-US" sz="2000" dirty="0"/>
              <a:t>1.5: Cloud Deployment Model Selection criteria</a:t>
            </a:r>
            <a:br>
              <a:rPr lang="en-US" sz="2000" dirty="0"/>
            </a:br>
            <a:r>
              <a:rPr lang="en-US" sz="2000" dirty="0" smtClean="0"/>
              <a:t>       Deployment </a:t>
            </a:r>
            <a:r>
              <a:rPr lang="en-US" sz="2000" dirty="0"/>
              <a:t>Models</a:t>
            </a:r>
            <a:endParaRPr lang="en-IN" sz="2000" dirty="0"/>
          </a:p>
        </p:txBody>
      </p:sp>
      <p:pic>
        <p:nvPicPr>
          <p:cNvPr id="6" name="Picture 5"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638979" y="1610995"/>
            <a:ext cx="7094862" cy="4448282"/>
          </a:xfrm>
          <a:prstGeom prst="rect">
            <a:avLst/>
          </a:prstGeom>
          <a:noFill/>
          <a:ln>
            <a:noFill/>
          </a:ln>
        </p:spPr>
      </p:pic>
    </p:spTree>
    <p:extLst>
      <p:ext uri="{BB962C8B-B14F-4D97-AF65-F5344CB8AC3E}">
        <p14:creationId xmlns:p14="http://schemas.microsoft.com/office/powerpoint/2010/main" val="1763810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775" y="412750"/>
            <a:ext cx="8531225" cy="855663"/>
          </a:xfrm>
        </p:spPr>
        <p:txBody>
          <a:bodyPr>
            <a:normAutofit/>
          </a:bodyPr>
          <a:lstStyle/>
          <a:p>
            <a:r>
              <a:rPr lang="en-US" sz="2000" dirty="0"/>
              <a:t>1.5: Cloud Deployment Model Selection criteria</a:t>
            </a:r>
            <a:br>
              <a:rPr lang="en-US" sz="2000" dirty="0"/>
            </a:br>
            <a:r>
              <a:rPr lang="en-US" sz="2000" dirty="0"/>
              <a:t>Private &amp; Public Clouds Comparison</a:t>
            </a:r>
            <a:endParaRPr lang="en-IN" sz="2000" dirty="0"/>
          </a:p>
        </p:txBody>
      </p:sp>
      <p:pic>
        <p:nvPicPr>
          <p:cNvPr id="3" name="Picture 2" descr="cloud.png"/>
          <p:cNvPicPr>
            <a:picLocks noChangeAspect="1"/>
          </p:cNvPicPr>
          <p:nvPr/>
        </p:nvPicPr>
        <p:blipFill>
          <a:blip r:embed="rId3" cstate="print"/>
          <a:stretch>
            <a:fillRect/>
          </a:stretch>
        </p:blipFill>
        <p:spPr>
          <a:xfrm>
            <a:off x="806266" y="1394395"/>
            <a:ext cx="7342495" cy="4185702"/>
          </a:xfrm>
          <a:prstGeom prst="rect">
            <a:avLst/>
          </a:prstGeom>
        </p:spPr>
      </p:pic>
      <p:sp>
        <p:nvSpPr>
          <p:cNvPr id="4" name="TextBox 3"/>
          <p:cNvSpPr txBox="1"/>
          <p:nvPr/>
        </p:nvSpPr>
        <p:spPr>
          <a:xfrm>
            <a:off x="952023" y="5612770"/>
            <a:ext cx="1904046" cy="291170"/>
          </a:xfrm>
          <a:prstGeom prst="rect">
            <a:avLst/>
          </a:prstGeom>
          <a:noFill/>
        </p:spPr>
        <p:txBody>
          <a:bodyPr wrap="square" rtlCol="0">
            <a:spAutoFit/>
          </a:bodyPr>
          <a:lstStyle/>
          <a:p>
            <a:r>
              <a:rPr lang="en-US" sz="1292" b="1" dirty="0">
                <a:solidFill>
                  <a:schemeClr val="tx2">
                    <a:lumMod val="50000"/>
                  </a:schemeClr>
                </a:solidFill>
                <a:latin typeface="Century Gothic" pitchFamily="34" charset="0"/>
                <a:ea typeface="Verdana" pitchFamily="34" charset="0"/>
                <a:cs typeface="Verdana" pitchFamily="34" charset="0"/>
              </a:rPr>
              <a:t>Low Cost</a:t>
            </a:r>
            <a:endParaRPr lang="en-IN" sz="1292" b="1" dirty="0">
              <a:solidFill>
                <a:schemeClr val="tx2">
                  <a:lumMod val="50000"/>
                </a:schemeClr>
              </a:solidFill>
              <a:latin typeface="Century Gothic" pitchFamily="34" charset="0"/>
              <a:ea typeface="Verdana" pitchFamily="34" charset="0"/>
              <a:cs typeface="Verdana" pitchFamily="34" charset="0"/>
            </a:endParaRPr>
          </a:p>
        </p:txBody>
      </p:sp>
      <p:sp>
        <p:nvSpPr>
          <p:cNvPr id="5" name="TextBox 4"/>
          <p:cNvSpPr txBox="1"/>
          <p:nvPr/>
        </p:nvSpPr>
        <p:spPr>
          <a:xfrm>
            <a:off x="5028381" y="5606223"/>
            <a:ext cx="1904046" cy="291170"/>
          </a:xfrm>
          <a:prstGeom prst="rect">
            <a:avLst/>
          </a:prstGeom>
          <a:noFill/>
        </p:spPr>
        <p:txBody>
          <a:bodyPr wrap="square" rtlCol="0">
            <a:spAutoFit/>
          </a:bodyPr>
          <a:lstStyle/>
          <a:p>
            <a:r>
              <a:rPr lang="en-US" sz="1292" b="1" dirty="0">
                <a:solidFill>
                  <a:schemeClr val="tx2">
                    <a:lumMod val="50000"/>
                  </a:schemeClr>
                </a:solidFill>
                <a:latin typeface="Century Gothic" pitchFamily="34" charset="0"/>
                <a:ea typeface="Verdana" pitchFamily="34" charset="0"/>
                <a:cs typeface="Verdana" pitchFamily="34" charset="0"/>
              </a:rPr>
              <a:t>Higher Cost</a:t>
            </a:r>
            <a:endParaRPr lang="en-IN" sz="1292" b="1" dirty="0">
              <a:solidFill>
                <a:schemeClr val="tx2">
                  <a:lumMod val="50000"/>
                </a:schemeClr>
              </a:solidFill>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756917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2901" y="552067"/>
            <a:ext cx="7396163" cy="819533"/>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2000" dirty="0"/>
              <a:t>1.5: Cloud Deployment Model Selection criteria</a:t>
            </a:r>
            <a:r>
              <a:rPr lang="en-US" sz="2000" dirty="0">
                <a:cs typeface="Arial" charset="0"/>
              </a:rPr>
              <a:t/>
            </a:r>
            <a:br>
              <a:rPr lang="en-US" sz="2000" dirty="0">
                <a:cs typeface="Arial" charset="0"/>
              </a:rPr>
            </a:br>
            <a:r>
              <a:rPr lang="en-US" sz="2000" dirty="0" smtClean="0">
                <a:cs typeface="Arial" charset="0"/>
              </a:rPr>
              <a:t/>
            </a:r>
            <a:br>
              <a:rPr lang="en-US" sz="2000" dirty="0" smtClean="0">
                <a:cs typeface="Arial" charset="0"/>
              </a:rPr>
            </a:br>
            <a:r>
              <a:rPr lang="en-US" sz="2000" dirty="0" smtClean="0">
                <a:cs typeface="Arial" charset="0"/>
              </a:rPr>
              <a:t>What </a:t>
            </a:r>
            <a:r>
              <a:rPr lang="en-US" sz="2000" dirty="0">
                <a:cs typeface="Arial" charset="0"/>
              </a:rPr>
              <a:t>is Hybrid Cloud?</a:t>
            </a:r>
          </a:p>
        </p:txBody>
      </p:sp>
      <p:sp>
        <p:nvSpPr>
          <p:cNvPr id="4" name="Rounded Rectangle 3"/>
          <p:cNvSpPr/>
          <p:nvPr/>
        </p:nvSpPr>
        <p:spPr>
          <a:xfrm>
            <a:off x="550843" y="1769770"/>
            <a:ext cx="8020280" cy="3859202"/>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Hybrid cloud</a:t>
            </a:r>
            <a:r>
              <a:rPr lang="en-US" sz="2954" dirty="0">
                <a:solidFill>
                  <a:schemeClr val="tx2">
                    <a:lumMod val="75000"/>
                  </a:schemeClr>
                </a:solidFill>
              </a:rPr>
              <a:t> </a:t>
            </a:r>
          </a:p>
          <a:p>
            <a:pPr algn="ctr"/>
            <a:r>
              <a:rPr lang="en-US" sz="2954" dirty="0">
                <a:solidFill>
                  <a:schemeClr val="tx2">
                    <a:lumMod val="75000"/>
                  </a:schemeClr>
                </a:solidFill>
              </a:rPr>
              <a:t>is a cloud computing environment which uses a mix of </a:t>
            </a:r>
          </a:p>
          <a:p>
            <a:pPr algn="ctr"/>
            <a:r>
              <a:rPr lang="en-US" sz="2954" b="1" dirty="0">
                <a:solidFill>
                  <a:schemeClr val="accent3"/>
                </a:solidFill>
              </a:rPr>
              <a:t>on-premises</a:t>
            </a:r>
            <a:r>
              <a:rPr lang="en-US" sz="2954" dirty="0">
                <a:solidFill>
                  <a:schemeClr val="tx2">
                    <a:lumMod val="75000"/>
                  </a:schemeClr>
                </a:solidFill>
              </a:rPr>
              <a:t>, </a:t>
            </a:r>
          </a:p>
          <a:p>
            <a:pPr algn="ctr"/>
            <a:r>
              <a:rPr lang="en-US" sz="2954" b="1" dirty="0">
                <a:solidFill>
                  <a:schemeClr val="accent3"/>
                </a:solidFill>
              </a:rPr>
              <a:t>private</a:t>
            </a:r>
            <a:r>
              <a:rPr lang="en-US" sz="2954" dirty="0">
                <a:solidFill>
                  <a:schemeClr val="accent3"/>
                </a:solidFill>
              </a:rPr>
              <a:t> </a:t>
            </a:r>
            <a:r>
              <a:rPr lang="en-US" sz="2954" b="1" dirty="0">
                <a:solidFill>
                  <a:schemeClr val="accent3"/>
                </a:solidFill>
              </a:rPr>
              <a:t>cloud</a:t>
            </a:r>
            <a:r>
              <a:rPr lang="en-US" sz="2954" dirty="0">
                <a:solidFill>
                  <a:schemeClr val="tx2">
                    <a:lumMod val="75000"/>
                  </a:schemeClr>
                </a:solidFill>
              </a:rPr>
              <a:t> and </a:t>
            </a:r>
          </a:p>
          <a:p>
            <a:pPr algn="ctr"/>
            <a:r>
              <a:rPr lang="en-US" sz="2954" b="1" dirty="0">
                <a:solidFill>
                  <a:schemeClr val="accent3"/>
                </a:solidFill>
              </a:rPr>
              <a:t>third-party public</a:t>
            </a:r>
            <a:r>
              <a:rPr lang="en-US" sz="2954" dirty="0">
                <a:solidFill>
                  <a:schemeClr val="accent3"/>
                </a:solidFill>
              </a:rPr>
              <a:t> </a:t>
            </a:r>
            <a:r>
              <a:rPr lang="en-US" sz="2954" b="1" dirty="0">
                <a:solidFill>
                  <a:schemeClr val="accent3"/>
                </a:solidFill>
              </a:rPr>
              <a:t>cloud</a:t>
            </a:r>
            <a:r>
              <a:rPr lang="en-US" sz="2954" dirty="0">
                <a:solidFill>
                  <a:schemeClr val="tx2">
                    <a:lumMod val="75000"/>
                  </a:schemeClr>
                </a:solidFill>
              </a:rPr>
              <a:t> </a:t>
            </a:r>
          </a:p>
          <a:p>
            <a:pPr algn="ctr"/>
            <a:r>
              <a:rPr lang="en-US" sz="2954" dirty="0">
                <a:solidFill>
                  <a:schemeClr val="tx2">
                    <a:lumMod val="75000"/>
                  </a:schemeClr>
                </a:solidFill>
              </a:rPr>
              <a:t>services with orchestration between these platforms.</a:t>
            </a:r>
          </a:p>
        </p:txBody>
      </p:sp>
      <p:cxnSp>
        <p:nvCxnSpPr>
          <p:cNvPr id="6" name="Straight Connector 5"/>
          <p:cNvCxnSpPr/>
          <p:nvPr/>
        </p:nvCxnSpPr>
        <p:spPr bwMode="auto">
          <a:xfrm>
            <a:off x="4072724" y="5069382"/>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Tree>
    <p:extLst>
      <p:ext uri="{BB962C8B-B14F-4D97-AF65-F5344CB8AC3E}">
        <p14:creationId xmlns:p14="http://schemas.microsoft.com/office/powerpoint/2010/main" val="172002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3894" y="1495079"/>
            <a:ext cx="6888163" cy="4643438"/>
          </a:xfrm>
        </p:spPr>
        <p:txBody>
          <a:bodyPr/>
          <a:lstStyle/>
          <a:p>
            <a:r>
              <a:rPr lang="en-US" dirty="0"/>
              <a:t>These are the reference models on which the cloud computing is based.</a:t>
            </a:r>
          </a:p>
        </p:txBody>
      </p:sp>
      <p:sp>
        <p:nvSpPr>
          <p:cNvPr id="4" name="Title 3"/>
          <p:cNvSpPr>
            <a:spLocks noGrp="1"/>
          </p:cNvSpPr>
          <p:nvPr>
            <p:ph type="title" idx="4294967295"/>
          </p:nvPr>
        </p:nvSpPr>
        <p:spPr>
          <a:xfrm>
            <a:off x="378372" y="349688"/>
            <a:ext cx="8531225" cy="855663"/>
          </a:xfrm>
        </p:spPr>
        <p:txBody>
          <a:bodyPr>
            <a:normAutofit/>
          </a:bodyPr>
          <a:lstStyle/>
          <a:p>
            <a:r>
              <a:rPr lang="en-US" sz="2000" dirty="0"/>
              <a:t>1.5: Cloud Deployment Model Selection criteria</a:t>
            </a:r>
            <a:br>
              <a:rPr lang="en-US" sz="2000" dirty="0"/>
            </a:br>
            <a:r>
              <a:rPr lang="en-US" sz="2000" dirty="0" smtClean="0"/>
              <a:t>       Service Models </a:t>
            </a:r>
            <a:endParaRPr lang="en-IN" sz="2000" dirty="0"/>
          </a:p>
        </p:txBody>
      </p:sp>
      <p:pic>
        <p:nvPicPr>
          <p:cNvPr id="5" name="Picture 4" descr="Cloud-Service-Models"/>
          <p:cNvPicPr/>
          <p:nvPr/>
        </p:nvPicPr>
        <p:blipFill>
          <a:blip r:embed="rId3">
            <a:extLst>
              <a:ext uri="{28A0092B-C50C-407E-A947-70E740481C1C}">
                <a14:useLocalDpi xmlns:a14="http://schemas.microsoft.com/office/drawing/2010/main" val="0"/>
              </a:ext>
            </a:extLst>
          </a:blip>
          <a:srcRect/>
          <a:stretch>
            <a:fillRect/>
          </a:stretch>
        </p:blipFill>
        <p:spPr bwMode="auto">
          <a:xfrm>
            <a:off x="583894" y="2280492"/>
            <a:ext cx="7744858" cy="3858025"/>
          </a:xfrm>
          <a:prstGeom prst="rect">
            <a:avLst/>
          </a:prstGeom>
          <a:noFill/>
          <a:ln>
            <a:noFill/>
          </a:ln>
        </p:spPr>
      </p:pic>
    </p:spTree>
    <p:extLst>
      <p:ext uri="{BB962C8B-B14F-4D97-AF65-F5344CB8AC3E}">
        <p14:creationId xmlns:p14="http://schemas.microsoft.com/office/powerpoint/2010/main" val="39201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8504" y="412750"/>
            <a:ext cx="8531225" cy="855663"/>
          </a:xfrm>
        </p:spPr>
        <p:txBody>
          <a:bodyPr>
            <a:normAutofit/>
          </a:bodyPr>
          <a:lstStyle/>
          <a:p>
            <a:r>
              <a:rPr lang="en-US" sz="2000" dirty="0"/>
              <a:t>1.5: Cloud Deployment Model Selection </a:t>
            </a:r>
            <a:r>
              <a:rPr lang="en-US" sz="2000" dirty="0" smtClean="0"/>
              <a:t>criteria</a:t>
            </a:r>
            <a:br>
              <a:rPr lang="en-US" sz="2000" dirty="0" smtClean="0"/>
            </a:br>
            <a:r>
              <a:rPr lang="en-US" sz="2000" dirty="0"/>
              <a:t/>
            </a:r>
            <a:br>
              <a:rPr lang="en-US" sz="2000" dirty="0"/>
            </a:br>
            <a:r>
              <a:rPr lang="en-US" sz="2000" dirty="0"/>
              <a:t>IaaS, PaaS and SaaS</a:t>
            </a:r>
            <a:endParaRPr lang="en-IN" sz="2000" dirty="0"/>
          </a:p>
        </p:txBody>
      </p:sp>
      <p:grpSp>
        <p:nvGrpSpPr>
          <p:cNvPr id="7" name="Group 6"/>
          <p:cNvGrpSpPr/>
          <p:nvPr/>
        </p:nvGrpSpPr>
        <p:grpSpPr>
          <a:xfrm>
            <a:off x="627053" y="1575697"/>
            <a:ext cx="2735935" cy="672554"/>
            <a:chOff x="909888" y="1563053"/>
            <a:chExt cx="2963930" cy="728600"/>
          </a:xfrm>
        </p:grpSpPr>
        <p:pic>
          <p:nvPicPr>
            <p:cNvPr id="768003" name="Picture 3"/>
            <p:cNvPicPr>
              <a:picLocks noChangeAspect="1" noChangeArrowheads="1"/>
            </p:cNvPicPr>
            <p:nvPr/>
          </p:nvPicPr>
          <p:blipFill>
            <a:blip r:embed="rId3" cstate="print"/>
            <a:srcRect/>
            <a:stretch>
              <a:fillRect/>
            </a:stretch>
          </p:blipFill>
          <p:spPr bwMode="auto">
            <a:xfrm>
              <a:off x="909888" y="1596328"/>
              <a:ext cx="885825" cy="695325"/>
            </a:xfrm>
            <a:prstGeom prst="rect">
              <a:avLst/>
            </a:prstGeom>
            <a:noFill/>
            <a:ln w="9525">
              <a:noFill/>
              <a:miter lim="800000"/>
              <a:headEnd/>
              <a:tailEnd/>
            </a:ln>
          </p:spPr>
        </p:pic>
        <p:pic>
          <p:nvPicPr>
            <p:cNvPr id="768004" name="Picture 4"/>
            <p:cNvPicPr>
              <a:picLocks noChangeAspect="1" noChangeArrowheads="1"/>
            </p:cNvPicPr>
            <p:nvPr/>
          </p:nvPicPr>
          <p:blipFill>
            <a:blip r:embed="rId4" cstate="print"/>
            <a:srcRect/>
            <a:stretch>
              <a:fillRect/>
            </a:stretch>
          </p:blipFill>
          <p:spPr bwMode="auto">
            <a:xfrm>
              <a:off x="2740343" y="1564833"/>
              <a:ext cx="1133475" cy="714375"/>
            </a:xfrm>
            <a:prstGeom prst="rect">
              <a:avLst/>
            </a:prstGeom>
            <a:noFill/>
            <a:ln w="9525">
              <a:noFill/>
              <a:miter lim="800000"/>
              <a:headEnd/>
              <a:tailEnd/>
            </a:ln>
          </p:spPr>
        </p:pic>
        <p:pic>
          <p:nvPicPr>
            <p:cNvPr id="768005" name="Picture 5"/>
            <p:cNvPicPr>
              <a:picLocks noChangeAspect="1" noChangeArrowheads="1"/>
            </p:cNvPicPr>
            <p:nvPr/>
          </p:nvPicPr>
          <p:blipFill>
            <a:blip r:embed="rId5" cstate="print"/>
            <a:srcRect/>
            <a:stretch>
              <a:fillRect/>
            </a:stretch>
          </p:blipFill>
          <p:spPr bwMode="auto">
            <a:xfrm>
              <a:off x="1822133" y="1563053"/>
              <a:ext cx="866775" cy="714375"/>
            </a:xfrm>
            <a:prstGeom prst="rect">
              <a:avLst/>
            </a:prstGeom>
            <a:noFill/>
            <a:ln w="9525">
              <a:noFill/>
              <a:miter lim="800000"/>
              <a:headEnd/>
              <a:tailEnd/>
            </a:ln>
          </p:spPr>
        </p:pic>
      </p:grpSp>
      <p:grpSp>
        <p:nvGrpSpPr>
          <p:cNvPr id="17" name="Group 16"/>
          <p:cNvGrpSpPr/>
          <p:nvPr/>
        </p:nvGrpSpPr>
        <p:grpSpPr>
          <a:xfrm>
            <a:off x="5236981" y="3144102"/>
            <a:ext cx="3156895" cy="782400"/>
            <a:chOff x="866714" y="2919722"/>
            <a:chExt cx="3419970" cy="847600"/>
          </a:xfrm>
        </p:grpSpPr>
        <p:pic>
          <p:nvPicPr>
            <p:cNvPr id="768006" name="Picture 6"/>
            <p:cNvPicPr>
              <a:picLocks noChangeAspect="1" noChangeArrowheads="1"/>
            </p:cNvPicPr>
            <p:nvPr/>
          </p:nvPicPr>
          <p:blipFill>
            <a:blip r:embed="rId6" cstate="print"/>
            <a:srcRect/>
            <a:stretch>
              <a:fillRect/>
            </a:stretch>
          </p:blipFill>
          <p:spPr bwMode="auto">
            <a:xfrm>
              <a:off x="866714" y="2919722"/>
              <a:ext cx="904875" cy="781050"/>
            </a:xfrm>
            <a:prstGeom prst="rect">
              <a:avLst/>
            </a:prstGeom>
            <a:noFill/>
            <a:ln w="9525">
              <a:noFill/>
              <a:miter lim="800000"/>
              <a:headEnd/>
              <a:tailEnd/>
            </a:ln>
          </p:spPr>
        </p:pic>
        <p:pic>
          <p:nvPicPr>
            <p:cNvPr id="768007" name="Picture 7"/>
            <p:cNvPicPr>
              <a:picLocks noChangeAspect="1" noChangeArrowheads="1"/>
            </p:cNvPicPr>
            <p:nvPr/>
          </p:nvPicPr>
          <p:blipFill>
            <a:blip r:embed="rId7" cstate="print"/>
            <a:srcRect/>
            <a:stretch>
              <a:fillRect/>
            </a:stretch>
          </p:blipFill>
          <p:spPr bwMode="auto">
            <a:xfrm>
              <a:off x="1738313" y="2941121"/>
              <a:ext cx="942975" cy="762000"/>
            </a:xfrm>
            <a:prstGeom prst="rect">
              <a:avLst/>
            </a:prstGeom>
            <a:noFill/>
            <a:ln w="9525">
              <a:noFill/>
              <a:miter lim="800000"/>
              <a:headEnd/>
              <a:tailEnd/>
            </a:ln>
          </p:spPr>
        </p:pic>
        <p:pic>
          <p:nvPicPr>
            <p:cNvPr id="768008" name="Picture 8"/>
            <p:cNvPicPr>
              <a:picLocks noChangeAspect="1" noChangeArrowheads="1"/>
            </p:cNvPicPr>
            <p:nvPr/>
          </p:nvPicPr>
          <p:blipFill>
            <a:blip r:embed="rId8" cstate="print"/>
            <a:srcRect/>
            <a:stretch>
              <a:fillRect/>
            </a:stretch>
          </p:blipFill>
          <p:spPr bwMode="auto">
            <a:xfrm>
              <a:off x="2560184" y="2948172"/>
              <a:ext cx="866775" cy="819150"/>
            </a:xfrm>
            <a:prstGeom prst="rect">
              <a:avLst/>
            </a:prstGeom>
            <a:noFill/>
            <a:ln w="9525">
              <a:noFill/>
              <a:miter lim="800000"/>
              <a:headEnd/>
              <a:tailEnd/>
            </a:ln>
          </p:spPr>
        </p:pic>
        <p:pic>
          <p:nvPicPr>
            <p:cNvPr id="768009" name="Picture 9"/>
            <p:cNvPicPr>
              <a:picLocks noChangeAspect="1" noChangeArrowheads="1"/>
            </p:cNvPicPr>
            <p:nvPr/>
          </p:nvPicPr>
          <p:blipFill>
            <a:blip r:embed="rId9" cstate="print"/>
            <a:srcRect/>
            <a:stretch>
              <a:fillRect/>
            </a:stretch>
          </p:blipFill>
          <p:spPr bwMode="auto">
            <a:xfrm>
              <a:off x="3458009" y="3014845"/>
              <a:ext cx="828675" cy="685800"/>
            </a:xfrm>
            <a:prstGeom prst="rect">
              <a:avLst/>
            </a:prstGeom>
            <a:noFill/>
            <a:ln w="9525">
              <a:noFill/>
              <a:miter lim="800000"/>
              <a:headEnd/>
              <a:tailEnd/>
            </a:ln>
          </p:spPr>
        </p:pic>
      </p:grpSp>
      <p:grpSp>
        <p:nvGrpSpPr>
          <p:cNvPr id="18" name="Group 17"/>
          <p:cNvGrpSpPr/>
          <p:nvPr/>
        </p:nvGrpSpPr>
        <p:grpSpPr>
          <a:xfrm>
            <a:off x="121307" y="4719883"/>
            <a:ext cx="4466038" cy="729533"/>
            <a:chOff x="995116" y="4511078"/>
            <a:chExt cx="4838208" cy="790327"/>
          </a:xfrm>
        </p:grpSpPr>
        <p:pic>
          <p:nvPicPr>
            <p:cNvPr id="768010" name="Picture 10"/>
            <p:cNvPicPr>
              <a:picLocks noChangeAspect="1" noChangeArrowheads="1"/>
            </p:cNvPicPr>
            <p:nvPr/>
          </p:nvPicPr>
          <p:blipFill>
            <a:blip r:embed="rId10" cstate="print"/>
            <a:srcRect/>
            <a:stretch>
              <a:fillRect/>
            </a:stretch>
          </p:blipFill>
          <p:spPr bwMode="auto">
            <a:xfrm>
              <a:off x="995116" y="4679868"/>
              <a:ext cx="790575" cy="609600"/>
            </a:xfrm>
            <a:prstGeom prst="rect">
              <a:avLst/>
            </a:prstGeom>
            <a:noFill/>
            <a:ln w="9525">
              <a:noFill/>
              <a:miter lim="800000"/>
              <a:headEnd/>
              <a:tailEnd/>
            </a:ln>
          </p:spPr>
        </p:pic>
        <p:pic>
          <p:nvPicPr>
            <p:cNvPr id="768011" name="Picture 11"/>
            <p:cNvPicPr>
              <a:picLocks noChangeAspect="1" noChangeArrowheads="1"/>
            </p:cNvPicPr>
            <p:nvPr/>
          </p:nvPicPr>
          <p:blipFill>
            <a:blip r:embed="rId11" cstate="print"/>
            <a:srcRect/>
            <a:stretch>
              <a:fillRect/>
            </a:stretch>
          </p:blipFill>
          <p:spPr bwMode="auto">
            <a:xfrm>
              <a:off x="1831026" y="4644180"/>
              <a:ext cx="876300" cy="657225"/>
            </a:xfrm>
            <a:prstGeom prst="rect">
              <a:avLst/>
            </a:prstGeom>
            <a:noFill/>
            <a:ln w="9525">
              <a:noFill/>
              <a:miter lim="800000"/>
              <a:headEnd/>
              <a:tailEnd/>
            </a:ln>
          </p:spPr>
        </p:pic>
        <p:pic>
          <p:nvPicPr>
            <p:cNvPr id="768012" name="Picture 12"/>
            <p:cNvPicPr>
              <a:picLocks noChangeAspect="1" noChangeArrowheads="1"/>
            </p:cNvPicPr>
            <p:nvPr/>
          </p:nvPicPr>
          <p:blipFill>
            <a:blip r:embed="rId12" cstate="print"/>
            <a:srcRect/>
            <a:stretch>
              <a:fillRect/>
            </a:stretch>
          </p:blipFill>
          <p:spPr bwMode="auto">
            <a:xfrm>
              <a:off x="2657598" y="4511078"/>
              <a:ext cx="838200" cy="733425"/>
            </a:xfrm>
            <a:prstGeom prst="rect">
              <a:avLst/>
            </a:prstGeom>
            <a:noFill/>
            <a:ln w="9525">
              <a:noFill/>
              <a:miter lim="800000"/>
              <a:headEnd/>
              <a:tailEnd/>
            </a:ln>
          </p:spPr>
        </p:pic>
        <p:pic>
          <p:nvPicPr>
            <p:cNvPr id="768013" name="Picture 13"/>
            <p:cNvPicPr>
              <a:picLocks noChangeAspect="1" noChangeArrowheads="1"/>
            </p:cNvPicPr>
            <p:nvPr/>
          </p:nvPicPr>
          <p:blipFill>
            <a:blip r:embed="rId13" cstate="print"/>
            <a:srcRect/>
            <a:stretch>
              <a:fillRect/>
            </a:stretch>
          </p:blipFill>
          <p:spPr bwMode="auto">
            <a:xfrm>
              <a:off x="3490789" y="4558641"/>
              <a:ext cx="1190625" cy="685800"/>
            </a:xfrm>
            <a:prstGeom prst="rect">
              <a:avLst/>
            </a:prstGeom>
            <a:noFill/>
            <a:ln w="9525">
              <a:noFill/>
              <a:miter lim="800000"/>
              <a:headEnd/>
              <a:tailEnd/>
            </a:ln>
          </p:spPr>
        </p:pic>
        <p:pic>
          <p:nvPicPr>
            <p:cNvPr id="768014" name="Picture 14"/>
            <p:cNvPicPr>
              <a:picLocks noChangeAspect="1" noChangeArrowheads="1"/>
            </p:cNvPicPr>
            <p:nvPr/>
          </p:nvPicPr>
          <p:blipFill>
            <a:blip r:embed="rId14" cstate="print"/>
            <a:srcRect/>
            <a:stretch>
              <a:fillRect/>
            </a:stretch>
          </p:blipFill>
          <p:spPr bwMode="auto">
            <a:xfrm>
              <a:off x="4642699" y="4541942"/>
              <a:ext cx="1190625" cy="742950"/>
            </a:xfrm>
            <a:prstGeom prst="rect">
              <a:avLst/>
            </a:prstGeom>
            <a:noFill/>
            <a:ln w="9525">
              <a:noFill/>
              <a:miter lim="800000"/>
              <a:headEnd/>
              <a:tailEnd/>
            </a:ln>
          </p:spPr>
        </p:pic>
      </p:grpSp>
      <p:sp>
        <p:nvSpPr>
          <p:cNvPr id="19" name="TextBox 18"/>
          <p:cNvSpPr txBox="1"/>
          <p:nvPr/>
        </p:nvSpPr>
        <p:spPr>
          <a:xfrm>
            <a:off x="3920247" y="1425394"/>
            <a:ext cx="4507770" cy="1039356"/>
          </a:xfrm>
          <a:prstGeom prst="lef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solidFill>
                  <a:schemeClr val="tx2">
                    <a:lumMod val="50000"/>
                  </a:schemeClr>
                </a:solidFill>
              </a:rPr>
              <a:t>IaaS – Basic storage and computing power offered as a service over the internet </a:t>
            </a:r>
            <a:endParaRPr lang="en-IN" sz="1400" dirty="0">
              <a:solidFill>
                <a:schemeClr val="tx2">
                  <a:lumMod val="50000"/>
                </a:schemeClr>
              </a:solidFill>
            </a:endParaRPr>
          </a:p>
        </p:txBody>
      </p:sp>
      <p:sp>
        <p:nvSpPr>
          <p:cNvPr id="20" name="TextBox 19"/>
          <p:cNvSpPr txBox="1"/>
          <p:nvPr/>
        </p:nvSpPr>
        <p:spPr>
          <a:xfrm>
            <a:off x="529109" y="3077661"/>
            <a:ext cx="4498744" cy="1467326"/>
          </a:xfrm>
          <a:prstGeom prst="righ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solidFill>
                  <a:schemeClr val="tx2">
                    <a:lumMod val="50000"/>
                  </a:schemeClr>
                </a:solidFill>
              </a:rPr>
              <a:t>PaaS- provides one aspect of software layer and provides it for consumers to build higher-level services</a:t>
            </a:r>
            <a:endParaRPr lang="en-IN" sz="1400" dirty="0">
              <a:solidFill>
                <a:schemeClr val="tx2">
                  <a:lumMod val="50000"/>
                </a:schemeClr>
              </a:solidFill>
            </a:endParaRPr>
          </a:p>
        </p:txBody>
      </p:sp>
      <p:sp>
        <p:nvSpPr>
          <p:cNvPr id="21" name="TextBox 20"/>
          <p:cNvSpPr txBox="1"/>
          <p:nvPr/>
        </p:nvSpPr>
        <p:spPr>
          <a:xfrm>
            <a:off x="4501008" y="4358097"/>
            <a:ext cx="4468721" cy="2017574"/>
          </a:xfrm>
          <a:prstGeom prst="lef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200" dirty="0">
                <a:solidFill>
                  <a:schemeClr val="tx2">
                    <a:lumMod val="50000"/>
                  </a:schemeClr>
                </a:solidFill>
              </a:rPr>
              <a:t>SaaS – Complete application is offered as an on-demand service</a:t>
            </a:r>
          </a:p>
          <a:p>
            <a:r>
              <a:rPr lang="en-US" sz="1200" dirty="0">
                <a:solidFill>
                  <a:schemeClr val="tx2">
                    <a:lumMod val="50000"/>
                  </a:schemeClr>
                </a:solidFill>
              </a:rPr>
              <a:t>A single instance of the app runs on the Cloud and services multiple users or client organizations</a:t>
            </a:r>
            <a:endParaRPr lang="en-IN" sz="1200" dirty="0">
              <a:solidFill>
                <a:schemeClr val="tx2">
                  <a:lumMod val="50000"/>
                </a:schemeClr>
              </a:solidFill>
            </a:endParaRPr>
          </a:p>
        </p:txBody>
      </p:sp>
    </p:spTree>
    <p:extLst>
      <p:ext uri="{BB962C8B-B14F-4D97-AF65-F5344CB8AC3E}">
        <p14:creationId xmlns:p14="http://schemas.microsoft.com/office/powerpoint/2010/main" val="1988071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D34D89-5C7D-441B-A703-414F7D5B0851}"/>
              </a:ext>
            </a:extLst>
          </p:cNvPr>
          <p:cNvSpPr>
            <a:spLocks noGrp="1"/>
          </p:cNvSpPr>
          <p:nvPr>
            <p:ph type="title" idx="4294967295"/>
          </p:nvPr>
        </p:nvSpPr>
        <p:spPr>
          <a:xfrm>
            <a:off x="612775" y="412750"/>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Why Cloud</a:t>
            </a:r>
            <a:endParaRPr lang="en-IN" sz="2000" dirty="0"/>
          </a:p>
        </p:txBody>
      </p:sp>
      <p:pic>
        <p:nvPicPr>
          <p:cNvPr id="4" name="Picture 3">
            <a:extLst>
              <a:ext uri="{FF2B5EF4-FFF2-40B4-BE49-F238E27FC236}">
                <a16:creationId xmlns:a16="http://schemas.microsoft.com/office/drawing/2014/main" xmlns="" id="{667E6A13-0C49-43AC-B0EF-5C3503652496}"/>
              </a:ext>
            </a:extLst>
          </p:cNvPr>
          <p:cNvPicPr>
            <a:picLocks noChangeAspect="1"/>
          </p:cNvPicPr>
          <p:nvPr/>
        </p:nvPicPr>
        <p:blipFill>
          <a:blip r:embed="rId3"/>
          <a:stretch>
            <a:fillRect/>
          </a:stretch>
        </p:blipFill>
        <p:spPr>
          <a:xfrm>
            <a:off x="341076" y="1521500"/>
            <a:ext cx="8461849" cy="4381580"/>
          </a:xfrm>
          <a:prstGeom prst="rect">
            <a:avLst/>
          </a:prstGeom>
        </p:spPr>
      </p:pic>
    </p:spTree>
    <p:extLst>
      <p:ext uri="{BB962C8B-B14F-4D97-AF65-F5344CB8AC3E}">
        <p14:creationId xmlns:p14="http://schemas.microsoft.com/office/powerpoint/2010/main" val="11722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77788"/>
            <a:ext cx="8620125" cy="919162"/>
          </a:xfrm>
        </p:spPr>
        <p:txBody>
          <a:bodyPr>
            <a:normAutofit/>
          </a:bodyPr>
          <a:lstStyle/>
          <a:p>
            <a:pPr algn="ctr"/>
            <a:r>
              <a:rPr lang="en-US" sz="2000" dirty="0">
                <a:solidFill>
                  <a:schemeClr val="tx1"/>
                </a:solidFill>
              </a:rPr>
              <a:t>$12 Billion market in 2017</a:t>
            </a:r>
          </a:p>
        </p:txBody>
      </p:sp>
      <p:sp>
        <p:nvSpPr>
          <p:cNvPr id="3" name="Title 2"/>
          <p:cNvSpPr>
            <a:spLocks noGrp="1"/>
          </p:cNvSpPr>
          <p:nvPr>
            <p:ph type="title" idx="4294967295"/>
          </p:nvPr>
        </p:nvSpPr>
        <p:spPr>
          <a:xfrm>
            <a:off x="383058" y="392002"/>
            <a:ext cx="8624888" cy="796926"/>
          </a:xfrm>
        </p:spPr>
        <p:txBody>
          <a:bodyPr>
            <a:normAutofit fontScale="90000"/>
          </a:bodyPr>
          <a:lstStyle/>
          <a:p>
            <a:r>
              <a:rPr lang="en-US" sz="1846" dirty="0"/>
              <a:t/>
            </a:r>
            <a:br>
              <a:rPr lang="en-US" sz="1846" dirty="0"/>
            </a:br>
            <a:r>
              <a:rPr lang="en-US" sz="1846" dirty="0"/>
              <a:t/>
            </a:r>
            <a:br>
              <a:rPr lang="en-US" sz="1846" dirty="0"/>
            </a:br>
            <a:r>
              <a:rPr lang="en-US" sz="1846" dirty="0"/>
              <a:t/>
            </a:r>
            <a:br>
              <a:rPr lang="en-US" sz="1846" dirty="0"/>
            </a:br>
            <a:r>
              <a:rPr lang="en-US" sz="1846" dirty="0"/>
              <a:t/>
            </a:r>
            <a:br>
              <a:rPr lang="en-US" sz="1846" dirty="0"/>
            </a:br>
            <a:r>
              <a:rPr lang="en-US" sz="1846" dirty="0"/>
              <a:t/>
            </a:r>
            <a:br>
              <a:rPr lang="en-US" sz="1846" dirty="0"/>
            </a:br>
            <a:endParaRPr lang="en-US" sz="1846" dirty="0"/>
          </a:p>
        </p:txBody>
      </p:sp>
      <p:sp>
        <p:nvSpPr>
          <p:cNvPr id="5" name="TextBox 4"/>
          <p:cNvSpPr txBox="1"/>
          <p:nvPr>
            <p:custDataLst>
              <p:tags r:id="rId1"/>
            </p:custDataLst>
          </p:nvPr>
        </p:nvSpPr>
        <p:spPr>
          <a:xfrm>
            <a:off x="1" y="1808958"/>
            <a:ext cx="3246438" cy="760534"/>
          </a:xfrm>
          <a:prstGeom prst="homePlate">
            <a:avLst/>
          </a:prstGeom>
          <a:solidFill>
            <a:srgbClr val="FFC000"/>
          </a:solidFill>
        </p:spPr>
        <p:txBody>
          <a:bodyPr anchor="ctr"/>
          <a:lstStyle/>
          <a:p>
            <a:pPr marL="637459">
              <a:defRPr/>
            </a:pPr>
            <a:r>
              <a:rPr lang="en-US" sz="4062" i="1" dirty="0"/>
              <a:t>IaaS</a:t>
            </a:r>
            <a:endParaRPr lang="en-US" sz="1477" i="1" dirty="0"/>
          </a:p>
        </p:txBody>
      </p:sp>
      <p:sp>
        <p:nvSpPr>
          <p:cNvPr id="6" name="TextBox 5"/>
          <p:cNvSpPr txBox="1"/>
          <p:nvPr>
            <p:custDataLst>
              <p:tags r:id="rId2"/>
            </p:custDataLst>
          </p:nvPr>
        </p:nvSpPr>
        <p:spPr>
          <a:xfrm>
            <a:off x="1" y="2820736"/>
            <a:ext cx="2828154" cy="759069"/>
          </a:xfrm>
          <a:prstGeom prst="rect">
            <a:avLst/>
          </a:prstGeom>
          <a:solidFill>
            <a:schemeClr val="bg2">
              <a:lumMod val="40000"/>
              <a:lumOff val="60000"/>
            </a:schemeClr>
          </a:solidFill>
        </p:spPr>
        <p:txBody>
          <a:bodyPr anchor="ctr"/>
          <a:lstStyle/>
          <a:p>
            <a:pPr marL="637459">
              <a:defRPr/>
            </a:pPr>
            <a:r>
              <a:rPr lang="en-US" sz="3692" dirty="0"/>
              <a:t>PaaS</a:t>
            </a:r>
          </a:p>
        </p:txBody>
      </p:sp>
      <p:sp>
        <p:nvSpPr>
          <p:cNvPr id="7" name="TextBox 6"/>
          <p:cNvSpPr txBox="1"/>
          <p:nvPr>
            <p:custDataLst>
              <p:tags r:id="rId3"/>
            </p:custDataLst>
          </p:nvPr>
        </p:nvSpPr>
        <p:spPr>
          <a:xfrm>
            <a:off x="1" y="3831050"/>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SaaS</a:t>
            </a:r>
          </a:p>
        </p:txBody>
      </p:sp>
      <p:cxnSp>
        <p:nvCxnSpPr>
          <p:cNvPr id="12" name="Straight Connector 11"/>
          <p:cNvCxnSpPr/>
          <p:nvPr/>
        </p:nvCxnSpPr>
        <p:spPr>
          <a:xfrm rot="10800000">
            <a:off x="3881432" y="3083751"/>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309455"/>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817658"/>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511894"/>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786792"/>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20143"/>
            <a:ext cx="2210862" cy="348109"/>
          </a:xfrm>
          <a:prstGeom prst="rect">
            <a:avLst/>
          </a:prstGeom>
          <a:noFill/>
        </p:spPr>
        <p:txBody>
          <a:bodyPr wrap="none" rtlCol="0">
            <a:spAutoFit/>
          </a:bodyPr>
          <a:lstStyle/>
          <a:p>
            <a:pPr algn="l"/>
            <a:r>
              <a:rPr lang="en-US" sz="1662" i="1" dirty="0"/>
              <a:t>Adequate Performers</a:t>
            </a:r>
          </a:p>
        </p:txBody>
      </p:sp>
      <p:pic>
        <p:nvPicPr>
          <p:cNvPr id="24" name="Picture 2" descr="http://ideanotion.net/wp-content/uploads/2013/03/Logo-Windows-Azur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7679" y="1957489"/>
            <a:ext cx="1534998" cy="683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ramanalokanathan.com/ramana/wp-content/uploads/2013/04/aws-logo-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844" y="1966816"/>
            <a:ext cx="2024480" cy="6807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GCP.jpg"/>
          <p:cNvPicPr>
            <a:picLocks noChangeAspect="1"/>
          </p:cNvPicPr>
          <p:nvPr/>
        </p:nvPicPr>
        <p:blipFill>
          <a:blip r:embed="rId8" cstate="print">
            <a:clrChange>
              <a:clrFrom>
                <a:srgbClr val="FFFEFF"/>
              </a:clrFrom>
              <a:clrTo>
                <a:srgbClr val="FFFEFF">
                  <a:alpha val="0"/>
                </a:srgbClr>
              </a:clrTo>
            </a:clrChange>
          </a:blip>
          <a:stretch>
            <a:fillRect/>
          </a:stretch>
        </p:blipFill>
        <p:spPr>
          <a:xfrm>
            <a:off x="3773187" y="2982081"/>
            <a:ext cx="2404438" cy="733532"/>
          </a:xfrm>
          <a:prstGeom prst="rect">
            <a:avLst/>
          </a:prstGeom>
        </p:spPr>
      </p:pic>
      <p:pic>
        <p:nvPicPr>
          <p:cNvPr id="30" name="Picture 29" descr="CLSavvis.jpg"/>
          <p:cNvPicPr>
            <a:picLocks noChangeAspect="1"/>
          </p:cNvPicPr>
          <p:nvPr/>
        </p:nvPicPr>
        <p:blipFill>
          <a:blip r:embed="rId9" cstate="print">
            <a:clrChange>
              <a:clrFrom>
                <a:srgbClr val="FFFFFF"/>
              </a:clrFrom>
              <a:clrTo>
                <a:srgbClr val="FFFFFF">
                  <a:alpha val="0"/>
                </a:srgbClr>
              </a:clrTo>
            </a:clrChange>
          </a:blip>
          <a:stretch>
            <a:fillRect/>
          </a:stretch>
        </p:blipFill>
        <p:spPr>
          <a:xfrm>
            <a:off x="5274014" y="3306771"/>
            <a:ext cx="2381860" cy="751602"/>
          </a:xfrm>
          <a:prstGeom prst="rect">
            <a:avLst/>
          </a:prstGeom>
        </p:spPr>
      </p:pic>
      <p:pic>
        <p:nvPicPr>
          <p:cNvPr id="31" name="Picture 2"/>
          <p:cNvPicPr>
            <a:picLocks noChangeAspect="1" noChangeArrowheads="1"/>
          </p:cNvPicPr>
          <p:nvPr/>
        </p:nvPicPr>
        <p:blipFill>
          <a:blip r:embed="rId10" cstate="print"/>
          <a:srcRect/>
          <a:stretch>
            <a:fillRect/>
          </a:stretch>
        </p:blipFill>
        <p:spPr bwMode="auto">
          <a:xfrm>
            <a:off x="7994696" y="3180123"/>
            <a:ext cx="1001654" cy="787862"/>
          </a:xfrm>
          <a:prstGeom prst="rect">
            <a:avLst/>
          </a:prstGeom>
          <a:noFill/>
          <a:ln w="9525">
            <a:noFill/>
            <a:miter lim="800000"/>
            <a:headEnd/>
            <a:tailEnd/>
          </a:ln>
        </p:spPr>
      </p:pic>
      <p:pic>
        <p:nvPicPr>
          <p:cNvPr id="32" name="Picture 31" descr="http://media2.hpcwire.com/datanami/topten3.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8408" y="4886788"/>
            <a:ext cx="871580" cy="5310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p:cNvPicPr>
            <a:picLocks noChangeAspect="1" noChangeArrowheads="1"/>
          </p:cNvPicPr>
          <p:nvPr/>
        </p:nvPicPr>
        <p:blipFill>
          <a:blip r:embed="rId12" cstate="print"/>
          <a:srcRect/>
          <a:stretch>
            <a:fillRect/>
          </a:stretch>
        </p:blipFill>
        <p:spPr bwMode="auto">
          <a:xfrm>
            <a:off x="5475096" y="4465160"/>
            <a:ext cx="746376" cy="293886"/>
          </a:xfrm>
          <a:prstGeom prst="rect">
            <a:avLst/>
          </a:prstGeom>
          <a:noFill/>
          <a:ln w="9525">
            <a:noFill/>
            <a:miter lim="800000"/>
            <a:headEnd/>
            <a:tailEnd/>
          </a:ln>
        </p:spPr>
      </p:pic>
      <p:pic>
        <p:nvPicPr>
          <p:cNvPr id="35" name="Picture 8"/>
          <p:cNvPicPr>
            <a:picLocks noChangeAspect="1" noChangeArrowheads="1"/>
          </p:cNvPicPr>
          <p:nvPr/>
        </p:nvPicPr>
        <p:blipFill>
          <a:blip r:embed="rId13" cstate="print"/>
          <a:srcRect/>
          <a:stretch>
            <a:fillRect/>
          </a:stretch>
        </p:blipFill>
        <p:spPr bwMode="auto">
          <a:xfrm>
            <a:off x="7237868" y="5046062"/>
            <a:ext cx="992507" cy="256566"/>
          </a:xfrm>
          <a:prstGeom prst="rect">
            <a:avLst/>
          </a:prstGeom>
          <a:noFill/>
          <a:ln w="9525">
            <a:noFill/>
            <a:miter lim="800000"/>
            <a:headEnd/>
            <a:tailEnd/>
          </a:ln>
        </p:spPr>
      </p:pic>
      <p:pic>
        <p:nvPicPr>
          <p:cNvPr id="36" name="Picture 9"/>
          <p:cNvPicPr>
            <a:picLocks noChangeAspect="1" noChangeArrowheads="1"/>
          </p:cNvPicPr>
          <p:nvPr/>
        </p:nvPicPr>
        <p:blipFill>
          <a:blip r:embed="rId14" cstate="print"/>
          <a:srcRect/>
          <a:stretch>
            <a:fillRect/>
          </a:stretch>
        </p:blipFill>
        <p:spPr bwMode="auto">
          <a:xfrm>
            <a:off x="3967777" y="5062741"/>
            <a:ext cx="1180909" cy="179597"/>
          </a:xfrm>
          <a:prstGeom prst="rect">
            <a:avLst/>
          </a:prstGeom>
          <a:noFill/>
          <a:ln w="9525">
            <a:noFill/>
            <a:miter lim="800000"/>
            <a:headEnd/>
            <a:tailEnd/>
          </a:ln>
        </p:spPr>
      </p:pic>
      <p:pic>
        <p:nvPicPr>
          <p:cNvPr id="37" name="Picture 14"/>
          <p:cNvPicPr>
            <a:picLocks noChangeAspect="1" noChangeArrowheads="1"/>
          </p:cNvPicPr>
          <p:nvPr/>
        </p:nvPicPr>
        <p:blipFill>
          <a:blip r:embed="rId15" cstate="print"/>
          <a:srcRect/>
          <a:stretch>
            <a:fillRect/>
          </a:stretch>
        </p:blipFill>
        <p:spPr bwMode="auto">
          <a:xfrm>
            <a:off x="7552707" y="4485513"/>
            <a:ext cx="1343803" cy="354181"/>
          </a:xfrm>
          <a:prstGeom prst="rect">
            <a:avLst/>
          </a:prstGeom>
          <a:noFill/>
          <a:ln w="9525">
            <a:noFill/>
            <a:miter lim="800000"/>
            <a:headEnd/>
            <a:tailEnd/>
          </a:ln>
        </p:spPr>
      </p:pic>
      <p:pic>
        <p:nvPicPr>
          <p:cNvPr id="39" name="Picture 15"/>
          <p:cNvPicPr>
            <a:picLocks noChangeAspect="1" noChangeArrowheads="1"/>
          </p:cNvPicPr>
          <p:nvPr/>
        </p:nvPicPr>
        <p:blipFill>
          <a:blip r:embed="rId16" cstate="print"/>
          <a:srcRect/>
          <a:stretch>
            <a:fillRect/>
          </a:stretch>
        </p:blipFill>
        <p:spPr bwMode="auto">
          <a:xfrm>
            <a:off x="6652238" y="4649780"/>
            <a:ext cx="699726" cy="256566"/>
          </a:xfrm>
          <a:prstGeom prst="rect">
            <a:avLst/>
          </a:prstGeom>
          <a:noFill/>
          <a:ln w="9525">
            <a:noFill/>
            <a:miter lim="800000"/>
            <a:headEnd/>
            <a:tailEnd/>
          </a:ln>
        </p:spPr>
      </p:pic>
      <p:pic>
        <p:nvPicPr>
          <p:cNvPr id="43" name="Picture 16"/>
          <p:cNvPicPr>
            <a:picLocks noChangeAspect="1" noChangeArrowheads="1"/>
          </p:cNvPicPr>
          <p:nvPr/>
        </p:nvPicPr>
        <p:blipFill>
          <a:blip r:embed="rId17" cstate="print"/>
          <a:srcRect/>
          <a:stretch>
            <a:fillRect/>
          </a:stretch>
        </p:blipFill>
        <p:spPr bwMode="auto">
          <a:xfrm>
            <a:off x="3822257" y="4476903"/>
            <a:ext cx="699726" cy="256566"/>
          </a:xfrm>
          <a:prstGeom prst="rect">
            <a:avLst/>
          </a:prstGeom>
          <a:noFill/>
          <a:ln w="9525">
            <a:noFill/>
            <a:miter lim="800000"/>
            <a:headEnd/>
            <a:tailEnd/>
          </a:ln>
        </p:spPr>
      </p:pic>
    </p:spTree>
    <p:extLst>
      <p:ext uri="{BB962C8B-B14F-4D97-AF65-F5344CB8AC3E}">
        <p14:creationId xmlns:p14="http://schemas.microsoft.com/office/powerpoint/2010/main" val="79666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
          <p:cNvSpPr>
            <a:spLocks noGrp="1"/>
          </p:cNvSpPr>
          <p:nvPr>
            <p:ph type="body" sz="quarter" idx="4294967295"/>
          </p:nvPr>
        </p:nvSpPr>
        <p:spPr>
          <a:xfrm>
            <a:off x="85725" y="5594350"/>
            <a:ext cx="9058275" cy="606425"/>
          </a:xfrm>
        </p:spPr>
        <p:txBody>
          <a:bodyPr/>
          <a:lstStyle/>
          <a:p>
            <a:pPr algn="ctr"/>
            <a:r>
              <a:rPr lang="en-US" i="1" dirty="0">
                <a:solidFill>
                  <a:srgbClr val="0070C0"/>
                </a:solidFill>
              </a:rPr>
              <a:t>PaaS vendors release build packs for Java / Ruby / angular.js which make SDLC faster and easier</a:t>
            </a:r>
          </a:p>
        </p:txBody>
      </p:sp>
      <p:sp>
        <p:nvSpPr>
          <p:cNvPr id="2" name="Text Placeholder 1"/>
          <p:cNvSpPr>
            <a:spLocks noGrp="1"/>
          </p:cNvSpPr>
          <p:nvPr>
            <p:ph type="body" sz="quarter" idx="4294967295"/>
          </p:nvPr>
        </p:nvSpPr>
        <p:spPr>
          <a:xfrm>
            <a:off x="0" y="322263"/>
            <a:ext cx="8620125" cy="723900"/>
          </a:xfrm>
        </p:spPr>
        <p:txBody>
          <a:bodyPr>
            <a:normAutofit/>
          </a:bodyPr>
          <a:lstStyle/>
          <a:p>
            <a:pPr algn="ctr"/>
            <a:r>
              <a:rPr lang="en-US" sz="2000" dirty="0"/>
              <a:t>PaaS market of $14 Billion in 2017</a:t>
            </a:r>
            <a:br>
              <a:rPr lang="en-US" sz="2000" dirty="0"/>
            </a:br>
            <a:endParaRPr lang="en-US" sz="2000" dirty="0">
              <a:solidFill>
                <a:schemeClr val="tx1"/>
              </a:solidFill>
            </a:endParaRPr>
          </a:p>
        </p:txBody>
      </p:sp>
      <p:sp>
        <p:nvSpPr>
          <p:cNvPr id="5" name="TextBox 4"/>
          <p:cNvSpPr txBox="1"/>
          <p:nvPr>
            <p:custDataLst>
              <p:tags r:id="rId1"/>
            </p:custDataLst>
          </p:nvPr>
        </p:nvSpPr>
        <p:spPr>
          <a:xfrm>
            <a:off x="1" y="1845655"/>
            <a:ext cx="2834535" cy="760534"/>
          </a:xfrm>
          <a:prstGeom prst="rect">
            <a:avLst/>
          </a:prstGeom>
          <a:solidFill>
            <a:schemeClr val="bg2">
              <a:lumMod val="40000"/>
              <a:lumOff val="60000"/>
            </a:schemeClr>
          </a:solidFill>
        </p:spPr>
        <p:txBody>
          <a:bodyPr anchor="ctr"/>
          <a:lstStyle/>
          <a:p>
            <a:pPr marL="637459">
              <a:defRPr/>
            </a:pPr>
            <a:r>
              <a:rPr lang="en-US" sz="3692" dirty="0"/>
              <a:t>IaaS</a:t>
            </a:r>
          </a:p>
        </p:txBody>
      </p:sp>
      <p:sp>
        <p:nvSpPr>
          <p:cNvPr id="6" name="TextBox 5"/>
          <p:cNvSpPr txBox="1"/>
          <p:nvPr>
            <p:custDataLst>
              <p:tags r:id="rId2"/>
            </p:custDataLst>
          </p:nvPr>
        </p:nvSpPr>
        <p:spPr>
          <a:xfrm>
            <a:off x="0" y="2857434"/>
            <a:ext cx="3250266" cy="759069"/>
          </a:xfrm>
          <a:prstGeom prst="homePlate">
            <a:avLst/>
          </a:prstGeom>
          <a:solidFill>
            <a:srgbClr val="FFC000"/>
          </a:solidFill>
        </p:spPr>
        <p:txBody>
          <a:bodyPr anchor="ctr"/>
          <a:lstStyle/>
          <a:p>
            <a:pPr marL="637459">
              <a:defRPr/>
            </a:pPr>
            <a:r>
              <a:rPr lang="en-US" sz="4062" i="1" dirty="0"/>
              <a:t>PaaS</a:t>
            </a:r>
          </a:p>
        </p:txBody>
      </p:sp>
      <p:sp>
        <p:nvSpPr>
          <p:cNvPr id="7" name="TextBox 6"/>
          <p:cNvSpPr txBox="1"/>
          <p:nvPr>
            <p:custDataLst>
              <p:tags r:id="rId3"/>
            </p:custDataLst>
          </p:nvPr>
        </p:nvSpPr>
        <p:spPr>
          <a:xfrm>
            <a:off x="1" y="3867748"/>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SaaS</a:t>
            </a:r>
          </a:p>
        </p:txBody>
      </p:sp>
      <p:cxnSp>
        <p:nvCxnSpPr>
          <p:cNvPr id="12" name="Straight Connector 11"/>
          <p:cNvCxnSpPr/>
          <p:nvPr/>
        </p:nvCxnSpPr>
        <p:spPr>
          <a:xfrm rot="10800000">
            <a:off x="3881432" y="3120449"/>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346153"/>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854355"/>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548591"/>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823490"/>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56841"/>
            <a:ext cx="2210862" cy="348109"/>
          </a:xfrm>
          <a:prstGeom prst="rect">
            <a:avLst/>
          </a:prstGeom>
          <a:noFill/>
        </p:spPr>
        <p:txBody>
          <a:bodyPr wrap="none" rtlCol="0">
            <a:spAutoFit/>
          </a:bodyPr>
          <a:lstStyle/>
          <a:p>
            <a:pPr algn="l"/>
            <a:r>
              <a:rPr lang="en-US" sz="1662" i="1" dirty="0"/>
              <a:t>Adequate Performers</a:t>
            </a:r>
          </a:p>
        </p:txBody>
      </p:sp>
      <p:pic>
        <p:nvPicPr>
          <p:cNvPr id="19" name="Picture 18" descr="GAE.jpg"/>
          <p:cNvPicPr>
            <a:picLocks noChangeAspect="1"/>
          </p:cNvPicPr>
          <p:nvPr/>
        </p:nvPicPr>
        <p:blipFill>
          <a:blip r:embed="rId6" cstate="print">
            <a:clrChange>
              <a:clrFrom>
                <a:srgbClr val="FFFFFF"/>
              </a:clrFrom>
              <a:clrTo>
                <a:srgbClr val="FFFFFF">
                  <a:alpha val="0"/>
                </a:srgbClr>
              </a:clrTo>
            </a:clrChange>
          </a:blip>
          <a:stretch>
            <a:fillRect/>
          </a:stretch>
        </p:blipFill>
        <p:spPr>
          <a:xfrm>
            <a:off x="4028524" y="3155811"/>
            <a:ext cx="772043" cy="723789"/>
          </a:xfrm>
          <a:prstGeom prst="rect">
            <a:avLst/>
          </a:prstGeom>
        </p:spPr>
      </p:pic>
      <p:pic>
        <p:nvPicPr>
          <p:cNvPr id="20" name="Picture 19" descr="CF.jpg"/>
          <p:cNvPicPr>
            <a:picLocks noChangeAspect="1"/>
          </p:cNvPicPr>
          <p:nvPr/>
        </p:nvPicPr>
        <p:blipFill>
          <a:blip r:embed="rId7" cstate="print">
            <a:clrChange>
              <a:clrFrom>
                <a:srgbClr val="FFFEFF"/>
              </a:clrFrom>
              <a:clrTo>
                <a:srgbClr val="FFFEFF">
                  <a:alpha val="0"/>
                </a:srgbClr>
              </a:clrTo>
            </a:clrChange>
          </a:blip>
          <a:stretch>
            <a:fillRect/>
          </a:stretch>
        </p:blipFill>
        <p:spPr>
          <a:xfrm>
            <a:off x="4845475" y="3058822"/>
            <a:ext cx="908370" cy="908370"/>
          </a:xfrm>
          <a:prstGeom prst="rect">
            <a:avLst/>
          </a:prstGeom>
        </p:spPr>
      </p:pic>
      <p:pic>
        <p:nvPicPr>
          <p:cNvPr id="21" name="Picture 20" descr="cloudbees.jpg"/>
          <p:cNvPicPr>
            <a:picLocks noChangeAspect="1"/>
          </p:cNvPicPr>
          <p:nvPr/>
        </p:nvPicPr>
        <p:blipFill>
          <a:blip r:embed="rId8" cstate="print">
            <a:clrChange>
              <a:clrFrom>
                <a:srgbClr val="FFFFFF"/>
              </a:clrFrom>
              <a:clrTo>
                <a:srgbClr val="FFFFFF">
                  <a:alpha val="0"/>
                </a:srgbClr>
              </a:clrTo>
            </a:clrChange>
          </a:blip>
          <a:stretch>
            <a:fillRect/>
          </a:stretch>
        </p:blipFill>
        <p:spPr>
          <a:xfrm>
            <a:off x="5521011" y="4399959"/>
            <a:ext cx="1175742" cy="514387"/>
          </a:xfrm>
          <a:prstGeom prst="rect">
            <a:avLst/>
          </a:prstGeom>
        </p:spPr>
      </p:pic>
      <p:pic>
        <p:nvPicPr>
          <p:cNvPr id="22" name="Picture 21" descr="castiron.jpg"/>
          <p:cNvPicPr>
            <a:picLocks noChangeAspect="1"/>
          </p:cNvPicPr>
          <p:nvPr/>
        </p:nvPicPr>
        <p:blipFill>
          <a:blip r:embed="rId9" cstate="print">
            <a:clrChange>
              <a:clrFrom>
                <a:srgbClr val="FFFFFF"/>
              </a:clrFrom>
              <a:clrTo>
                <a:srgbClr val="FFFFFF">
                  <a:alpha val="0"/>
                </a:srgbClr>
              </a:clrTo>
            </a:clrChange>
          </a:blip>
          <a:stretch>
            <a:fillRect/>
          </a:stretch>
        </p:blipFill>
        <p:spPr>
          <a:xfrm>
            <a:off x="6783314" y="4791892"/>
            <a:ext cx="984499" cy="984499"/>
          </a:xfrm>
          <a:prstGeom prst="rect">
            <a:avLst/>
          </a:prstGeom>
        </p:spPr>
      </p:pic>
      <p:pic>
        <p:nvPicPr>
          <p:cNvPr id="23" name="Picture 22" descr="dell boomi.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4724737" y="4879525"/>
            <a:ext cx="769023" cy="362170"/>
          </a:xfrm>
          <a:prstGeom prst="rect">
            <a:avLst/>
          </a:prstGeom>
        </p:spPr>
      </p:pic>
      <p:pic>
        <p:nvPicPr>
          <p:cNvPr id="24" name="Picture 23" descr="apigee.jpg"/>
          <p:cNvPicPr>
            <a:picLocks noChangeAspect="1"/>
          </p:cNvPicPr>
          <p:nvPr/>
        </p:nvPicPr>
        <p:blipFill>
          <a:blip r:embed="rId11" cstate="print">
            <a:clrChange>
              <a:clrFrom>
                <a:srgbClr val="FDFDFD"/>
              </a:clrFrom>
              <a:clrTo>
                <a:srgbClr val="FDFDFD">
                  <a:alpha val="0"/>
                </a:srgbClr>
              </a:clrTo>
            </a:clrChange>
          </a:blip>
          <a:stretch>
            <a:fillRect/>
          </a:stretch>
        </p:blipFill>
        <p:spPr>
          <a:xfrm>
            <a:off x="3893721" y="5237052"/>
            <a:ext cx="809406" cy="426968"/>
          </a:xfrm>
          <a:prstGeom prst="rect">
            <a:avLst/>
          </a:prstGeom>
        </p:spPr>
      </p:pic>
      <p:pic>
        <p:nvPicPr>
          <p:cNvPr id="26" name="Picture 1"/>
          <p:cNvPicPr>
            <a:picLocks noChangeAspect="1" noChangeArrowheads="1"/>
          </p:cNvPicPr>
          <p:nvPr/>
        </p:nvPicPr>
        <p:blipFill>
          <a:blip r:embed="rId12" cstate="print"/>
          <a:srcRect/>
          <a:stretch>
            <a:fillRect/>
          </a:stretch>
        </p:blipFill>
        <p:spPr bwMode="auto">
          <a:xfrm>
            <a:off x="7642360" y="4704786"/>
            <a:ext cx="1395469" cy="432596"/>
          </a:xfrm>
          <a:prstGeom prst="rect">
            <a:avLst/>
          </a:prstGeom>
          <a:noFill/>
          <a:ln w="9525">
            <a:noFill/>
            <a:miter lim="800000"/>
            <a:headEnd/>
            <a:tailEnd/>
          </a:ln>
        </p:spPr>
      </p:pic>
      <p:pic>
        <p:nvPicPr>
          <p:cNvPr id="27" name="Picture 3"/>
          <p:cNvPicPr>
            <a:picLocks noChangeAspect="1" noChangeArrowheads="1"/>
          </p:cNvPicPr>
          <p:nvPr/>
        </p:nvPicPr>
        <p:blipFill>
          <a:blip r:embed="rId13" cstate="print"/>
          <a:srcRect/>
          <a:stretch>
            <a:fillRect/>
          </a:stretch>
        </p:blipFill>
        <p:spPr bwMode="auto">
          <a:xfrm>
            <a:off x="5657426" y="5047951"/>
            <a:ext cx="1213338" cy="260718"/>
          </a:xfrm>
          <a:prstGeom prst="rect">
            <a:avLst/>
          </a:prstGeom>
          <a:noFill/>
          <a:ln w="9525">
            <a:noFill/>
            <a:miter lim="800000"/>
            <a:headEnd/>
            <a:tailEnd/>
          </a:ln>
        </p:spPr>
      </p:pic>
      <p:pic>
        <p:nvPicPr>
          <p:cNvPr id="28" name="Picture 2" descr="http://ideanotion.net/wp-content/uploads/2013/03/Logo-Windows-Azur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52269" y="1836293"/>
            <a:ext cx="1888906" cy="8411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p:cNvPicPr>
            <a:picLocks noChangeAspect="1" noChangeArrowheads="1"/>
          </p:cNvPicPr>
          <p:nvPr/>
        </p:nvPicPr>
        <p:blipFill>
          <a:blip r:embed="rId15" cstate="print">
            <a:clrChange>
              <a:clrFrom>
                <a:srgbClr val="625948"/>
              </a:clrFrom>
              <a:clrTo>
                <a:srgbClr val="625948">
                  <a:alpha val="0"/>
                </a:srgbClr>
              </a:clrTo>
            </a:clrChange>
          </a:blip>
          <a:srcRect/>
          <a:stretch>
            <a:fillRect/>
          </a:stretch>
        </p:blipFill>
        <p:spPr bwMode="auto">
          <a:xfrm>
            <a:off x="4032913" y="4453247"/>
            <a:ext cx="1349971" cy="363859"/>
          </a:xfrm>
          <a:prstGeom prst="rect">
            <a:avLst/>
          </a:prstGeom>
          <a:noFill/>
          <a:ln w="9525">
            <a:noFill/>
            <a:miter lim="800000"/>
            <a:headEnd/>
            <a:tailEnd/>
          </a:ln>
        </p:spPr>
      </p:pic>
      <p:pic>
        <p:nvPicPr>
          <p:cNvPr id="30" name="Picture 7"/>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6734799" y="4374789"/>
            <a:ext cx="1380392" cy="458375"/>
          </a:xfrm>
          <a:prstGeom prst="rect">
            <a:avLst/>
          </a:prstGeom>
          <a:noFill/>
          <a:ln w="9525">
            <a:noFill/>
            <a:miter lim="800000"/>
            <a:headEnd/>
            <a:tailEnd/>
          </a:ln>
        </p:spPr>
      </p:pic>
      <p:pic>
        <p:nvPicPr>
          <p:cNvPr id="31" name="Picture 30" descr="force.jpg"/>
          <p:cNvPicPr>
            <a:picLocks noChangeAspect="1"/>
          </p:cNvPicPr>
          <p:nvPr/>
        </p:nvPicPr>
        <p:blipFill>
          <a:blip r:embed="rId17" cstate="print">
            <a:clrChange>
              <a:clrFrom>
                <a:srgbClr val="FFFFFF"/>
              </a:clrFrom>
              <a:clrTo>
                <a:srgbClr val="FFFFFF">
                  <a:alpha val="0"/>
                </a:srgbClr>
              </a:clrTo>
            </a:clrChange>
          </a:blip>
          <a:stretch>
            <a:fillRect/>
          </a:stretch>
        </p:blipFill>
        <p:spPr>
          <a:xfrm>
            <a:off x="4081732" y="1912400"/>
            <a:ext cx="1778922" cy="852402"/>
          </a:xfrm>
          <a:prstGeom prst="rect">
            <a:avLst/>
          </a:prstGeom>
        </p:spPr>
      </p:pic>
      <p:pic>
        <p:nvPicPr>
          <p:cNvPr id="32" name="Picture 17"/>
          <p:cNvPicPr>
            <a:picLocks noChangeAspect="1" noChangeArrowheads="1"/>
          </p:cNvPicPr>
          <p:nvPr/>
        </p:nvPicPr>
        <p:blipFill>
          <a:blip r:embed="rId18" cstate="print"/>
          <a:srcRect/>
          <a:stretch>
            <a:fillRect/>
          </a:stretch>
        </p:blipFill>
        <p:spPr bwMode="auto">
          <a:xfrm>
            <a:off x="2967534" y="4820545"/>
            <a:ext cx="1600966" cy="436627"/>
          </a:xfrm>
          <a:prstGeom prst="rect">
            <a:avLst/>
          </a:prstGeom>
          <a:noFill/>
          <a:ln w="9525">
            <a:noFill/>
            <a:miter lim="800000"/>
            <a:headEnd/>
            <a:tailEnd/>
          </a:ln>
        </p:spPr>
      </p:pic>
      <p:pic>
        <p:nvPicPr>
          <p:cNvPr id="33" name="Picture 18"/>
          <p:cNvPicPr>
            <a:picLocks noChangeAspect="1" noChangeArrowheads="1"/>
          </p:cNvPicPr>
          <p:nvPr/>
        </p:nvPicPr>
        <p:blipFill>
          <a:blip r:embed="rId19" cstate="print"/>
          <a:srcRect/>
          <a:stretch>
            <a:fillRect/>
          </a:stretch>
        </p:blipFill>
        <p:spPr bwMode="auto">
          <a:xfrm>
            <a:off x="5757800" y="3222127"/>
            <a:ext cx="1789119" cy="507723"/>
          </a:xfrm>
          <a:prstGeom prst="rect">
            <a:avLst/>
          </a:prstGeom>
          <a:noFill/>
          <a:ln w="9525">
            <a:noFill/>
            <a:miter lim="800000"/>
            <a:headEnd/>
            <a:tailEnd/>
          </a:ln>
        </p:spPr>
      </p:pic>
      <p:pic>
        <p:nvPicPr>
          <p:cNvPr id="34" name="Picture 33" descr="bluemix.jpg"/>
          <p:cNvPicPr>
            <a:picLocks noChangeAspect="1"/>
          </p:cNvPicPr>
          <p:nvPr/>
        </p:nvPicPr>
        <p:blipFill>
          <a:blip r:embed="rId20" cstate="print">
            <a:clrChange>
              <a:clrFrom>
                <a:srgbClr val="FFFFFF"/>
              </a:clrFrom>
              <a:clrTo>
                <a:srgbClr val="FFFFFF">
                  <a:alpha val="0"/>
                </a:srgbClr>
              </a:clrTo>
            </a:clrChange>
          </a:blip>
          <a:stretch>
            <a:fillRect/>
          </a:stretch>
        </p:blipFill>
        <p:spPr>
          <a:xfrm>
            <a:off x="7724554" y="3205702"/>
            <a:ext cx="1168992" cy="599388"/>
          </a:xfrm>
          <a:prstGeom prst="rect">
            <a:avLst/>
          </a:prstGeom>
        </p:spPr>
      </p:pic>
    </p:spTree>
    <p:extLst>
      <p:ext uri="{BB962C8B-B14F-4D97-AF65-F5344CB8AC3E}">
        <p14:creationId xmlns:p14="http://schemas.microsoft.com/office/powerpoint/2010/main" val="2836680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330200"/>
            <a:ext cx="9034463" cy="606425"/>
          </a:xfrm>
        </p:spPr>
        <p:txBody>
          <a:bodyPr>
            <a:normAutofit/>
          </a:bodyPr>
          <a:lstStyle/>
          <a:p>
            <a:pPr algn="ctr"/>
            <a:r>
              <a:rPr lang="en-US" sz="2000" dirty="0">
                <a:solidFill>
                  <a:schemeClr val="tx1"/>
                </a:solidFill>
              </a:rPr>
              <a:t>Gartner predicts SaaS market to reach $ </a:t>
            </a:r>
            <a:r>
              <a:rPr lang="en-US" sz="2000" dirty="0"/>
              <a:t>70</a:t>
            </a:r>
            <a:r>
              <a:rPr lang="en-US" sz="2000" dirty="0">
                <a:solidFill>
                  <a:schemeClr val="tx1"/>
                </a:solidFill>
              </a:rPr>
              <a:t> Billion in 2018</a:t>
            </a:r>
          </a:p>
        </p:txBody>
      </p:sp>
      <p:sp>
        <p:nvSpPr>
          <p:cNvPr id="5" name="TextBox 4"/>
          <p:cNvSpPr txBox="1"/>
          <p:nvPr>
            <p:custDataLst>
              <p:tags r:id="rId1"/>
            </p:custDataLst>
          </p:nvPr>
        </p:nvSpPr>
        <p:spPr>
          <a:xfrm>
            <a:off x="1" y="1790609"/>
            <a:ext cx="2834535" cy="760534"/>
          </a:xfrm>
          <a:prstGeom prst="rect">
            <a:avLst/>
          </a:prstGeom>
          <a:solidFill>
            <a:schemeClr val="bg2">
              <a:lumMod val="40000"/>
              <a:lumOff val="60000"/>
            </a:schemeClr>
          </a:solidFill>
        </p:spPr>
        <p:txBody>
          <a:bodyPr anchor="ctr"/>
          <a:lstStyle/>
          <a:p>
            <a:pPr marL="637459">
              <a:defRPr/>
            </a:pPr>
            <a:r>
              <a:rPr lang="en-US" sz="3692" dirty="0"/>
              <a:t>IaaS</a:t>
            </a:r>
          </a:p>
        </p:txBody>
      </p:sp>
      <p:sp>
        <p:nvSpPr>
          <p:cNvPr id="6" name="TextBox 5"/>
          <p:cNvSpPr txBox="1"/>
          <p:nvPr>
            <p:custDataLst>
              <p:tags r:id="rId2"/>
            </p:custDataLst>
          </p:nvPr>
        </p:nvSpPr>
        <p:spPr>
          <a:xfrm>
            <a:off x="-4" y="3810222"/>
            <a:ext cx="3250266" cy="759069"/>
          </a:xfrm>
          <a:prstGeom prst="homePlate">
            <a:avLst/>
          </a:prstGeom>
          <a:solidFill>
            <a:srgbClr val="FFC000"/>
          </a:solidFill>
        </p:spPr>
        <p:txBody>
          <a:bodyPr anchor="ctr"/>
          <a:lstStyle/>
          <a:p>
            <a:pPr marL="637459">
              <a:defRPr/>
            </a:pPr>
            <a:r>
              <a:rPr lang="en-US" sz="4062" i="1" dirty="0"/>
              <a:t>SaaS</a:t>
            </a:r>
          </a:p>
        </p:txBody>
      </p:sp>
      <p:sp>
        <p:nvSpPr>
          <p:cNvPr id="7" name="TextBox 6"/>
          <p:cNvSpPr txBox="1"/>
          <p:nvPr>
            <p:custDataLst>
              <p:tags r:id="rId3"/>
            </p:custDataLst>
          </p:nvPr>
        </p:nvSpPr>
        <p:spPr>
          <a:xfrm>
            <a:off x="1" y="2779670"/>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PaaS</a:t>
            </a:r>
          </a:p>
        </p:txBody>
      </p:sp>
      <p:cxnSp>
        <p:nvCxnSpPr>
          <p:cNvPr id="12" name="Straight Connector 11"/>
          <p:cNvCxnSpPr/>
          <p:nvPr/>
        </p:nvCxnSpPr>
        <p:spPr>
          <a:xfrm rot="10800000">
            <a:off x="3881432" y="3065402"/>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291106"/>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799309"/>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493545"/>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768443"/>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01794"/>
            <a:ext cx="2210862" cy="348109"/>
          </a:xfrm>
          <a:prstGeom prst="rect">
            <a:avLst/>
          </a:prstGeom>
          <a:noFill/>
        </p:spPr>
        <p:txBody>
          <a:bodyPr wrap="none" rtlCol="0">
            <a:spAutoFit/>
          </a:bodyPr>
          <a:lstStyle/>
          <a:p>
            <a:pPr algn="l"/>
            <a:r>
              <a:rPr lang="en-US" sz="1662" i="1" dirty="0"/>
              <a:t>Adequate Performers</a:t>
            </a:r>
          </a:p>
        </p:txBody>
      </p:sp>
      <p:pic>
        <p:nvPicPr>
          <p:cNvPr id="14" name="Picture 6"/>
          <p:cNvPicPr>
            <a:picLocks noChangeAspect="1" noChangeArrowheads="1"/>
          </p:cNvPicPr>
          <p:nvPr/>
        </p:nvPicPr>
        <p:blipFill>
          <a:blip r:embed="rId6" cstate="print"/>
          <a:srcRect/>
          <a:stretch>
            <a:fillRect/>
          </a:stretch>
        </p:blipFill>
        <p:spPr bwMode="auto">
          <a:xfrm>
            <a:off x="5403416" y="1949207"/>
            <a:ext cx="1877487" cy="490018"/>
          </a:xfrm>
          <a:prstGeom prst="rect">
            <a:avLst/>
          </a:prstGeom>
          <a:noFill/>
          <a:ln w="9525">
            <a:noFill/>
            <a:miter lim="800000"/>
            <a:headEnd/>
            <a:tailEnd/>
          </a:ln>
        </p:spPr>
      </p:pic>
      <p:pic>
        <p:nvPicPr>
          <p:cNvPr id="19" name="Picture 7"/>
          <p:cNvPicPr>
            <a:picLocks noChangeAspect="1" noChangeArrowheads="1"/>
          </p:cNvPicPr>
          <p:nvPr/>
        </p:nvPicPr>
        <p:blipFill>
          <a:blip r:embed="rId7" cstate="print"/>
          <a:srcRect/>
          <a:stretch>
            <a:fillRect/>
          </a:stretch>
        </p:blipFill>
        <p:spPr bwMode="auto">
          <a:xfrm>
            <a:off x="7349517" y="1910315"/>
            <a:ext cx="1563048" cy="671413"/>
          </a:xfrm>
          <a:prstGeom prst="rect">
            <a:avLst/>
          </a:prstGeom>
          <a:noFill/>
          <a:ln w="9525">
            <a:noFill/>
            <a:miter lim="800000"/>
            <a:headEnd/>
            <a:tailEnd/>
          </a:ln>
        </p:spPr>
      </p:pic>
      <p:pic>
        <p:nvPicPr>
          <p:cNvPr id="20" name="Picture 2"/>
          <p:cNvPicPr>
            <a:picLocks noChangeAspect="1" noChangeArrowheads="1"/>
          </p:cNvPicPr>
          <p:nvPr/>
        </p:nvPicPr>
        <p:blipFill>
          <a:blip r:embed="rId8" cstate="print"/>
          <a:srcRect/>
          <a:stretch>
            <a:fillRect/>
          </a:stretch>
        </p:blipFill>
        <p:spPr bwMode="auto">
          <a:xfrm>
            <a:off x="4016918" y="1896908"/>
            <a:ext cx="1321496" cy="984093"/>
          </a:xfrm>
          <a:prstGeom prst="rect">
            <a:avLst/>
          </a:prstGeom>
          <a:noFill/>
          <a:ln w="9525">
            <a:noFill/>
            <a:miter lim="800000"/>
            <a:headEnd/>
            <a:tailEnd/>
          </a:ln>
        </p:spPr>
      </p:pic>
      <p:pic>
        <p:nvPicPr>
          <p:cNvPr id="21" name="Picture 16"/>
          <p:cNvPicPr>
            <a:picLocks noChangeAspect="1" noChangeArrowheads="1"/>
          </p:cNvPicPr>
          <p:nvPr/>
        </p:nvPicPr>
        <p:blipFill>
          <a:blip r:embed="rId9" cstate="print"/>
          <a:srcRect/>
          <a:stretch>
            <a:fillRect/>
          </a:stretch>
        </p:blipFill>
        <p:spPr bwMode="auto">
          <a:xfrm>
            <a:off x="7552379" y="4461002"/>
            <a:ext cx="877679" cy="254065"/>
          </a:xfrm>
          <a:prstGeom prst="rect">
            <a:avLst/>
          </a:prstGeom>
          <a:noFill/>
          <a:ln w="9525">
            <a:noFill/>
            <a:miter lim="800000"/>
            <a:headEnd/>
            <a:tailEnd/>
          </a:ln>
        </p:spPr>
      </p:pic>
      <p:pic>
        <p:nvPicPr>
          <p:cNvPr id="22" name="Picture 10"/>
          <p:cNvPicPr>
            <a:picLocks noChangeAspect="1" noChangeArrowheads="1"/>
          </p:cNvPicPr>
          <p:nvPr/>
        </p:nvPicPr>
        <p:blipFill>
          <a:blip r:embed="rId10" cstate="print"/>
          <a:srcRect/>
          <a:stretch>
            <a:fillRect/>
          </a:stretch>
        </p:blipFill>
        <p:spPr bwMode="auto">
          <a:xfrm>
            <a:off x="6487214" y="4885302"/>
            <a:ext cx="2409092" cy="327450"/>
          </a:xfrm>
          <a:prstGeom prst="rect">
            <a:avLst/>
          </a:prstGeom>
          <a:noFill/>
          <a:ln w="9525">
            <a:noFill/>
            <a:miter lim="800000"/>
            <a:headEnd/>
            <a:tailEnd/>
          </a:ln>
        </p:spPr>
      </p:pic>
      <p:pic>
        <p:nvPicPr>
          <p:cNvPr id="23" name="Picture 11"/>
          <p:cNvPicPr>
            <a:picLocks noChangeAspect="1" noChangeArrowheads="1"/>
          </p:cNvPicPr>
          <p:nvPr/>
        </p:nvPicPr>
        <p:blipFill>
          <a:blip r:embed="rId11" cstate="print"/>
          <a:srcRect/>
          <a:stretch>
            <a:fillRect/>
          </a:stretch>
        </p:blipFill>
        <p:spPr bwMode="auto">
          <a:xfrm>
            <a:off x="3975490" y="4429648"/>
            <a:ext cx="1039091" cy="487866"/>
          </a:xfrm>
          <a:prstGeom prst="rect">
            <a:avLst/>
          </a:prstGeom>
          <a:noFill/>
          <a:ln w="9525">
            <a:noFill/>
            <a:miter lim="800000"/>
            <a:headEnd/>
            <a:tailEnd/>
          </a:ln>
        </p:spPr>
      </p:pic>
      <p:pic>
        <p:nvPicPr>
          <p:cNvPr id="24" name="Picture 13"/>
          <p:cNvPicPr>
            <a:picLocks noChangeAspect="1" noChangeArrowheads="1"/>
          </p:cNvPicPr>
          <p:nvPr/>
        </p:nvPicPr>
        <p:blipFill>
          <a:blip r:embed="rId12" cstate="print"/>
          <a:srcRect/>
          <a:stretch>
            <a:fillRect/>
          </a:stretch>
        </p:blipFill>
        <p:spPr bwMode="auto">
          <a:xfrm>
            <a:off x="4973384" y="4831288"/>
            <a:ext cx="1222131" cy="413238"/>
          </a:xfrm>
          <a:prstGeom prst="rect">
            <a:avLst/>
          </a:prstGeom>
          <a:noFill/>
          <a:ln w="9525">
            <a:noFill/>
            <a:miter lim="800000"/>
            <a:headEnd/>
            <a:tailEnd/>
          </a:ln>
        </p:spPr>
      </p:pic>
      <p:pic>
        <p:nvPicPr>
          <p:cNvPr id="25" name="Picture 5"/>
          <p:cNvPicPr>
            <a:picLocks noChangeAspect="1" noChangeArrowheads="1"/>
          </p:cNvPicPr>
          <p:nvPr/>
        </p:nvPicPr>
        <p:blipFill>
          <a:blip r:embed="rId13" cstate="print"/>
          <a:srcRect/>
          <a:stretch>
            <a:fillRect/>
          </a:stretch>
        </p:blipFill>
        <p:spPr bwMode="auto">
          <a:xfrm>
            <a:off x="4855176" y="3271587"/>
            <a:ext cx="742466" cy="334110"/>
          </a:xfrm>
          <a:prstGeom prst="rect">
            <a:avLst/>
          </a:prstGeom>
          <a:noFill/>
          <a:ln w="9525">
            <a:noFill/>
            <a:miter lim="800000"/>
            <a:headEnd/>
            <a:tailEnd/>
          </a:ln>
        </p:spPr>
      </p:pic>
      <p:pic>
        <p:nvPicPr>
          <p:cNvPr id="26" name="Picture 10"/>
          <p:cNvPicPr>
            <a:picLocks noChangeAspect="1" noChangeArrowheads="1"/>
          </p:cNvPicPr>
          <p:nvPr/>
        </p:nvPicPr>
        <p:blipFill>
          <a:blip r:embed="rId14" cstate="print"/>
          <a:srcRect/>
          <a:stretch>
            <a:fillRect/>
          </a:stretch>
        </p:blipFill>
        <p:spPr bwMode="auto">
          <a:xfrm>
            <a:off x="5795741" y="3231248"/>
            <a:ext cx="1625753" cy="337046"/>
          </a:xfrm>
          <a:prstGeom prst="rect">
            <a:avLst/>
          </a:prstGeom>
          <a:noFill/>
          <a:ln w="9525">
            <a:noFill/>
            <a:miter lim="800000"/>
            <a:headEnd/>
            <a:tailEnd/>
          </a:ln>
        </p:spPr>
      </p:pic>
      <p:pic>
        <p:nvPicPr>
          <p:cNvPr id="27" name="Picture 11"/>
          <p:cNvPicPr>
            <a:picLocks noChangeAspect="1" noChangeArrowheads="1"/>
          </p:cNvPicPr>
          <p:nvPr/>
        </p:nvPicPr>
        <p:blipFill>
          <a:blip r:embed="rId15" cstate="print"/>
          <a:srcRect/>
          <a:stretch>
            <a:fillRect/>
          </a:stretch>
        </p:blipFill>
        <p:spPr bwMode="auto">
          <a:xfrm>
            <a:off x="5265618" y="4535239"/>
            <a:ext cx="713729" cy="304385"/>
          </a:xfrm>
          <a:prstGeom prst="rect">
            <a:avLst/>
          </a:prstGeom>
          <a:noFill/>
          <a:ln w="9525">
            <a:noFill/>
            <a:miter lim="800000"/>
            <a:headEnd/>
            <a:tailEnd/>
          </a:ln>
        </p:spPr>
      </p:pic>
      <p:pic>
        <p:nvPicPr>
          <p:cNvPr id="28" name="Picture 15"/>
          <p:cNvPicPr>
            <a:picLocks noChangeAspect="1" noChangeArrowheads="1"/>
          </p:cNvPicPr>
          <p:nvPr/>
        </p:nvPicPr>
        <p:blipFill>
          <a:blip r:embed="rId16" cstate="print"/>
          <a:srcRect/>
          <a:stretch>
            <a:fillRect/>
          </a:stretch>
        </p:blipFill>
        <p:spPr bwMode="auto">
          <a:xfrm>
            <a:off x="6076767" y="4473836"/>
            <a:ext cx="1299193" cy="233756"/>
          </a:xfrm>
          <a:prstGeom prst="rect">
            <a:avLst/>
          </a:prstGeom>
          <a:noFill/>
          <a:ln w="9525">
            <a:noFill/>
            <a:miter lim="800000"/>
            <a:headEnd/>
            <a:tailEnd/>
          </a:ln>
        </p:spPr>
      </p:pic>
      <p:pic>
        <p:nvPicPr>
          <p:cNvPr id="29" name="Picture 12"/>
          <p:cNvPicPr>
            <a:picLocks noChangeAspect="1" noChangeArrowheads="1"/>
          </p:cNvPicPr>
          <p:nvPr/>
        </p:nvPicPr>
        <p:blipFill>
          <a:blip r:embed="rId17" cstate="print"/>
          <a:srcRect/>
          <a:stretch>
            <a:fillRect/>
          </a:stretch>
        </p:blipFill>
        <p:spPr bwMode="auto">
          <a:xfrm>
            <a:off x="7700288" y="3133333"/>
            <a:ext cx="1186962" cy="589085"/>
          </a:xfrm>
          <a:prstGeom prst="rect">
            <a:avLst/>
          </a:prstGeom>
          <a:noFill/>
          <a:ln w="9525">
            <a:noFill/>
            <a:miter lim="800000"/>
            <a:headEnd/>
            <a:tailEnd/>
          </a:ln>
        </p:spPr>
      </p:pic>
      <p:pic>
        <p:nvPicPr>
          <p:cNvPr id="30" name="Picture 12"/>
          <p:cNvPicPr>
            <a:picLocks noChangeAspect="1" noChangeArrowheads="1"/>
          </p:cNvPicPr>
          <p:nvPr/>
        </p:nvPicPr>
        <p:blipFill>
          <a:blip r:embed="rId18" cstate="print"/>
          <a:srcRect/>
          <a:stretch>
            <a:fillRect/>
          </a:stretch>
        </p:blipFill>
        <p:spPr bwMode="auto">
          <a:xfrm>
            <a:off x="4026932" y="3176316"/>
            <a:ext cx="755622" cy="341672"/>
          </a:xfrm>
          <a:prstGeom prst="rect">
            <a:avLst/>
          </a:prstGeom>
          <a:noFill/>
          <a:ln w="9525">
            <a:noFill/>
            <a:miter lim="800000"/>
            <a:headEnd/>
            <a:tailEnd/>
          </a:ln>
        </p:spPr>
      </p:pic>
    </p:spTree>
    <p:extLst>
      <p:ext uri="{BB962C8B-B14F-4D97-AF65-F5344CB8AC3E}">
        <p14:creationId xmlns:p14="http://schemas.microsoft.com/office/powerpoint/2010/main" val="2132309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4973648" y="2399140"/>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4" name="Rounded Rectangle 23"/>
          <p:cNvSpPr/>
          <p:nvPr/>
        </p:nvSpPr>
        <p:spPr>
          <a:xfrm>
            <a:off x="4973648" y="3087632"/>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5" name="Rounded Rectangle 24"/>
          <p:cNvSpPr/>
          <p:nvPr/>
        </p:nvSpPr>
        <p:spPr>
          <a:xfrm>
            <a:off x="4973648" y="3785107"/>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6" name="Rounded Rectangle 25"/>
          <p:cNvSpPr/>
          <p:nvPr/>
        </p:nvSpPr>
        <p:spPr>
          <a:xfrm>
            <a:off x="4973648" y="4484178"/>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2" name="Rounded Rectangle 21"/>
          <p:cNvSpPr/>
          <p:nvPr/>
        </p:nvSpPr>
        <p:spPr>
          <a:xfrm>
            <a:off x="4973648" y="1713142"/>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5" name="Rounded Rectangle 4"/>
          <p:cNvSpPr/>
          <p:nvPr/>
        </p:nvSpPr>
        <p:spPr>
          <a:xfrm>
            <a:off x="1235751" y="3785107"/>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Infrastructure-as-a-Service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IaaS</a:t>
            </a:r>
            <a:r>
              <a:rPr lang="en-US" sz="1292" b="1" dirty="0">
                <a:solidFill>
                  <a:srgbClr val="A6A6A6"/>
                </a:solidFill>
                <a:latin typeface="Arial" charset="0"/>
                <a:cs typeface="Arial" charset="0"/>
              </a:rPr>
              <a:t>)</a:t>
            </a:r>
          </a:p>
        </p:txBody>
      </p:sp>
      <p:sp>
        <p:nvSpPr>
          <p:cNvPr id="6" name="Rounded Rectangle 5"/>
          <p:cNvSpPr/>
          <p:nvPr/>
        </p:nvSpPr>
        <p:spPr>
          <a:xfrm>
            <a:off x="1235751" y="3087632"/>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Platform-as-a-Service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PaaS</a:t>
            </a:r>
            <a:r>
              <a:rPr lang="en-US" sz="1292" b="1" dirty="0">
                <a:solidFill>
                  <a:srgbClr val="A6A6A6"/>
                </a:solidFill>
                <a:latin typeface="Arial" charset="0"/>
                <a:cs typeface="Arial" charset="0"/>
              </a:rPr>
              <a:t>)</a:t>
            </a:r>
          </a:p>
        </p:txBody>
      </p:sp>
      <p:sp>
        <p:nvSpPr>
          <p:cNvPr id="7" name="Rounded Rectangle 6"/>
          <p:cNvSpPr/>
          <p:nvPr/>
        </p:nvSpPr>
        <p:spPr>
          <a:xfrm>
            <a:off x="1235751" y="2399140"/>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Software-as-a-Service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SaaS</a:t>
            </a:r>
            <a:r>
              <a:rPr lang="en-US" sz="1292" b="1" dirty="0">
                <a:solidFill>
                  <a:srgbClr val="A6A6A6"/>
                </a:solidFill>
                <a:latin typeface="Arial" charset="0"/>
                <a:cs typeface="Arial" charset="0"/>
              </a:rPr>
              <a:t>)</a:t>
            </a:r>
          </a:p>
        </p:txBody>
      </p:sp>
      <p:sp>
        <p:nvSpPr>
          <p:cNvPr id="8" name="Rounded Rectangle 7"/>
          <p:cNvSpPr/>
          <p:nvPr/>
        </p:nvSpPr>
        <p:spPr>
          <a:xfrm>
            <a:off x="1235751" y="1713142"/>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Business Process as a Service</a:t>
            </a:r>
          </a:p>
          <a:p>
            <a:pPr algn="ctr" eaLnBrk="0" fontAlgn="base" hangingPunct="0">
              <a:lnSpc>
                <a:spcPct val="85000"/>
              </a:lnSpc>
              <a:spcBef>
                <a:spcPct val="0"/>
              </a:spcBef>
              <a:spcAft>
                <a:spcPct val="0"/>
              </a:spcAft>
            </a:pPr>
            <a:r>
              <a:rPr lang="en-US" sz="1292" b="1" dirty="0">
                <a:solidFill>
                  <a:schemeClr val="bg2">
                    <a:lumMod val="65000"/>
                  </a:schemeClr>
                </a:solidFill>
                <a:latin typeface="Arial" charset="0"/>
                <a:cs typeface="Arial" charset="0"/>
              </a:rPr>
              <a:t>(BPaaS)</a:t>
            </a:r>
          </a:p>
        </p:txBody>
      </p:sp>
      <p:sp>
        <p:nvSpPr>
          <p:cNvPr id="12" name="TextBox 11"/>
          <p:cNvSpPr txBox="1"/>
          <p:nvPr/>
        </p:nvSpPr>
        <p:spPr>
          <a:xfrm rot="16200000">
            <a:off x="-96353" y="3388103"/>
            <a:ext cx="1527982" cy="291170"/>
          </a:xfrm>
          <a:prstGeom prst="rect">
            <a:avLst/>
          </a:prstGeom>
          <a:noFill/>
        </p:spPr>
        <p:txBody>
          <a:bodyPr wrap="none" rtlCol="0">
            <a:spAutoFit/>
          </a:bodyPr>
          <a:lstStyle/>
          <a:p>
            <a:r>
              <a:rPr lang="en-US" sz="1292" b="1" dirty="0">
                <a:solidFill>
                  <a:srgbClr val="FFFFFF"/>
                </a:solidFill>
              </a:rPr>
              <a:t>Commoditization</a:t>
            </a:r>
          </a:p>
        </p:txBody>
      </p:sp>
      <p:sp>
        <p:nvSpPr>
          <p:cNvPr id="13" name="Rounded Rectangle 12"/>
          <p:cNvSpPr/>
          <p:nvPr/>
        </p:nvSpPr>
        <p:spPr>
          <a:xfrm>
            <a:off x="1235751" y="4484178"/>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Datacenters + </a:t>
            </a:r>
          </a:p>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traditional outsourcing</a:t>
            </a:r>
          </a:p>
        </p:txBody>
      </p:sp>
      <p:sp>
        <p:nvSpPr>
          <p:cNvPr id="14" name="TextBox 13"/>
          <p:cNvSpPr txBox="1"/>
          <p:nvPr/>
        </p:nvSpPr>
        <p:spPr>
          <a:xfrm>
            <a:off x="5566063" y="1715131"/>
            <a:ext cx="2993629" cy="603820"/>
          </a:xfrm>
          <a:prstGeom prst="rect">
            <a:avLst/>
          </a:prstGeom>
          <a:noFill/>
        </p:spPr>
        <p:txBody>
          <a:bodyPr wrap="square" rtlCol="0">
            <a:spAutoFit/>
          </a:bodyPr>
          <a:lstStyle/>
          <a:p>
            <a:r>
              <a:rPr lang="en-US" sz="1108" dirty="0"/>
              <a:t>E.g. Finance BPO, Payroll</a:t>
            </a:r>
          </a:p>
          <a:p>
            <a:r>
              <a:rPr lang="en-US" sz="1108" i="1" dirty="0"/>
              <a:t>Their people, process, application, platform + Infrastructure</a:t>
            </a:r>
          </a:p>
        </p:txBody>
      </p:sp>
      <p:sp>
        <p:nvSpPr>
          <p:cNvPr id="15" name="TextBox 14"/>
          <p:cNvSpPr txBox="1"/>
          <p:nvPr/>
        </p:nvSpPr>
        <p:spPr>
          <a:xfrm>
            <a:off x="5566063" y="2399141"/>
            <a:ext cx="3069829" cy="603820"/>
          </a:xfrm>
          <a:prstGeom prst="rect">
            <a:avLst/>
          </a:prstGeom>
          <a:noFill/>
        </p:spPr>
        <p:txBody>
          <a:bodyPr wrap="square" rtlCol="0">
            <a:spAutoFit/>
          </a:bodyPr>
          <a:lstStyle/>
          <a:p>
            <a:r>
              <a:rPr lang="en-US" sz="1108" dirty="0"/>
              <a:t>E.g. Salesforce.com, Google Apps</a:t>
            </a:r>
          </a:p>
          <a:p>
            <a:r>
              <a:rPr lang="en-US" sz="1108" i="1" dirty="0"/>
              <a:t>Their application, platform &amp; Infrastructure</a:t>
            </a:r>
          </a:p>
          <a:p>
            <a:r>
              <a:rPr lang="en-US" sz="1108" i="1" dirty="0"/>
              <a:t>Your people, process and operation</a:t>
            </a:r>
          </a:p>
        </p:txBody>
      </p:sp>
      <p:sp>
        <p:nvSpPr>
          <p:cNvPr id="16" name="TextBox 15"/>
          <p:cNvSpPr txBox="1"/>
          <p:nvPr/>
        </p:nvSpPr>
        <p:spPr>
          <a:xfrm>
            <a:off x="5587892" y="3082938"/>
            <a:ext cx="3200400" cy="603820"/>
          </a:xfrm>
          <a:prstGeom prst="rect">
            <a:avLst/>
          </a:prstGeom>
          <a:noFill/>
        </p:spPr>
        <p:txBody>
          <a:bodyPr wrap="square" rtlCol="0">
            <a:spAutoFit/>
          </a:bodyPr>
          <a:lstStyle/>
          <a:p>
            <a:r>
              <a:rPr lang="en-US" sz="1108" i="1" dirty="0"/>
              <a:t>E.g.  Force.com, Gigaspaces &amp; CloudFoundry</a:t>
            </a:r>
          </a:p>
          <a:p>
            <a:r>
              <a:rPr lang="en-US" sz="1108" i="1" dirty="0"/>
              <a:t>Their platform &amp; Infrastructure</a:t>
            </a:r>
          </a:p>
          <a:p>
            <a:r>
              <a:rPr lang="en-US" sz="1108" i="1" dirty="0"/>
              <a:t>Your application, people &amp; process</a:t>
            </a:r>
          </a:p>
        </p:txBody>
      </p:sp>
      <p:sp>
        <p:nvSpPr>
          <p:cNvPr id="17" name="TextBox 16"/>
          <p:cNvSpPr txBox="1"/>
          <p:nvPr/>
        </p:nvSpPr>
        <p:spPr>
          <a:xfrm>
            <a:off x="5587892" y="3788084"/>
            <a:ext cx="2993629" cy="603820"/>
          </a:xfrm>
          <a:prstGeom prst="rect">
            <a:avLst/>
          </a:prstGeom>
          <a:noFill/>
        </p:spPr>
        <p:txBody>
          <a:bodyPr wrap="square" rtlCol="0">
            <a:spAutoFit/>
          </a:bodyPr>
          <a:lstStyle/>
          <a:p>
            <a:r>
              <a:rPr lang="en-US" sz="1108" dirty="0"/>
              <a:t>E.g. Amazon Web Services</a:t>
            </a:r>
          </a:p>
          <a:p>
            <a:r>
              <a:rPr lang="en-US" sz="1108" i="1" dirty="0"/>
              <a:t>Their infrastructure, operations &amp; support</a:t>
            </a:r>
          </a:p>
          <a:p>
            <a:r>
              <a:rPr lang="en-US" sz="1108" i="1" dirty="0"/>
              <a:t>Your application, platform &amp; processes</a:t>
            </a:r>
          </a:p>
        </p:txBody>
      </p:sp>
      <p:sp>
        <p:nvSpPr>
          <p:cNvPr id="18" name="TextBox 17"/>
          <p:cNvSpPr txBox="1"/>
          <p:nvPr/>
        </p:nvSpPr>
        <p:spPr>
          <a:xfrm>
            <a:off x="5587892" y="4482484"/>
            <a:ext cx="2993629" cy="603820"/>
          </a:xfrm>
          <a:prstGeom prst="rect">
            <a:avLst/>
          </a:prstGeom>
          <a:noFill/>
        </p:spPr>
        <p:txBody>
          <a:bodyPr wrap="square" rtlCol="0">
            <a:spAutoFit/>
          </a:bodyPr>
          <a:lstStyle/>
          <a:p>
            <a:r>
              <a:rPr lang="en-US" sz="1108" i="1" dirty="0"/>
              <a:t>You own everything - Infrastructure, platform, application &amp; process</a:t>
            </a:r>
          </a:p>
          <a:p>
            <a:r>
              <a:rPr lang="en-US" sz="1108" i="1" dirty="0"/>
              <a:t>Contract parts of activities to partners</a:t>
            </a:r>
          </a:p>
        </p:txBody>
      </p:sp>
      <p:sp>
        <p:nvSpPr>
          <p:cNvPr id="19" name="Title 1"/>
          <p:cNvSpPr txBox="1">
            <a:spLocks/>
          </p:cNvSpPr>
          <p:nvPr/>
        </p:nvSpPr>
        <p:spPr bwMode="black">
          <a:xfrm>
            <a:off x="235129" y="77118"/>
            <a:ext cx="8502650" cy="1086984"/>
          </a:xfrm>
          <a:prstGeom prst="rect">
            <a:avLst/>
          </a:prstGeom>
          <a:noFill/>
          <a:ln w="9525">
            <a:noFill/>
            <a:miter lim="800000"/>
            <a:headEnd/>
            <a:tailEnd/>
          </a:ln>
        </p:spPr>
        <p:txBody>
          <a:bodyPr vert="horz" wrap="square" lIns="66462" tIns="232615" rIns="66462" bIns="33231" numCol="1" anchor="t" anchorCtr="0" compatLnSpc="1">
            <a:prstTxWarp prst="textNoShape">
              <a:avLst/>
            </a:prstTxWarp>
          </a:bodyPr>
          <a:lstStyle/>
          <a:p>
            <a:pPr lvl="0" eaLnBrk="0" fontAlgn="base" hangingPunct="0">
              <a:spcBef>
                <a:spcPct val="0"/>
              </a:spcBef>
              <a:spcAft>
                <a:spcPct val="0"/>
              </a:spcAft>
            </a:pPr>
            <a:r>
              <a:rPr lang="en-US" sz="2000" dirty="0"/>
              <a:t>1.5: Cloud Deployment Model Selection criteria</a:t>
            </a:r>
            <a:r>
              <a:rPr lang="en-US" sz="2000" dirty="0">
                <a:cs typeface="Arial" charset="0"/>
              </a:rPr>
              <a:t/>
            </a:r>
            <a:br>
              <a:rPr lang="en-US" sz="2000" dirty="0">
                <a:cs typeface="Arial" charset="0"/>
              </a:rPr>
            </a:br>
            <a:endParaRPr lang="en-US" sz="2000" dirty="0" smtClean="0">
              <a:cs typeface="Arial" charset="0"/>
            </a:endParaRPr>
          </a:p>
          <a:p>
            <a:pPr lvl="0" eaLnBrk="0" fontAlgn="base" hangingPunct="0">
              <a:spcBef>
                <a:spcPct val="0"/>
              </a:spcBef>
              <a:spcAft>
                <a:spcPct val="0"/>
              </a:spcAft>
            </a:pPr>
            <a:r>
              <a:rPr lang="en-US" sz="2000" dirty="0" smtClean="0">
                <a:cs typeface="Arial" pitchFamily="34" charset="0"/>
              </a:rPr>
              <a:t>       Cloud </a:t>
            </a:r>
            <a:r>
              <a:rPr lang="en-US" sz="2000" dirty="0">
                <a:cs typeface="Arial" pitchFamily="34" charset="0"/>
              </a:rPr>
              <a:t>Model Selection Criteria</a:t>
            </a:r>
            <a:endParaRPr lang="en-US" sz="2000" kern="0" dirty="0">
              <a:ea typeface="+mj-ea"/>
              <a:cs typeface="Arial" pitchFamily="34" charset="0"/>
            </a:endParaRPr>
          </a:p>
        </p:txBody>
      </p:sp>
      <p:sp>
        <p:nvSpPr>
          <p:cNvPr id="27" name="Pentagon 26"/>
          <p:cNvSpPr/>
          <p:nvPr/>
        </p:nvSpPr>
        <p:spPr>
          <a:xfrm rot="5400000" flipH="1">
            <a:off x="-905376" y="3174364"/>
            <a:ext cx="3655385" cy="396000"/>
          </a:xfrm>
          <a:prstGeom prst="homePlate">
            <a:avLst>
              <a:gd name="adj" fmla="val 46913"/>
            </a:avLst>
          </a:prstGeom>
          <a:gradFill flip="none" rotWithShape="1">
            <a:gsLst>
              <a:gs pos="0">
                <a:schemeClr val="bg2"/>
              </a:gs>
              <a:gs pos="100000">
                <a:srgbClr val="0070C0"/>
              </a:gs>
            </a:gsLst>
            <a:lin ang="2820000" scaled="0"/>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a:r>
              <a:rPr lang="en-US" sz="1292" b="1" dirty="0">
                <a:solidFill>
                  <a:schemeClr val="tx1"/>
                </a:solidFill>
              </a:rPr>
              <a:t>Commoditization</a:t>
            </a:r>
          </a:p>
        </p:txBody>
      </p:sp>
      <p:sp>
        <p:nvSpPr>
          <p:cNvPr id="28" name="Pentagon 27"/>
          <p:cNvSpPr/>
          <p:nvPr/>
        </p:nvSpPr>
        <p:spPr>
          <a:xfrm rot="16200000" flipH="1" flipV="1">
            <a:off x="2917719" y="3174364"/>
            <a:ext cx="3655385" cy="396000"/>
          </a:xfrm>
          <a:prstGeom prst="homePlate">
            <a:avLst>
              <a:gd name="adj" fmla="val 46913"/>
            </a:avLst>
          </a:prstGeom>
          <a:gradFill flip="none" rotWithShape="1">
            <a:gsLst>
              <a:gs pos="0">
                <a:schemeClr val="bg2"/>
              </a:gs>
              <a:gs pos="100000">
                <a:srgbClr val="0070C0"/>
              </a:gs>
            </a:gsLst>
            <a:lin ang="2820000" scaled="0"/>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a:r>
              <a:rPr lang="en-US" sz="1292" b="1" dirty="0">
                <a:solidFill>
                  <a:schemeClr val="tx1"/>
                </a:solidFill>
              </a:rPr>
              <a:t>Degree of control</a:t>
            </a:r>
          </a:p>
        </p:txBody>
      </p:sp>
      <p:sp>
        <p:nvSpPr>
          <p:cNvPr id="30" name="TextBox 29"/>
          <p:cNvSpPr txBox="1"/>
          <p:nvPr/>
        </p:nvSpPr>
        <p:spPr>
          <a:xfrm>
            <a:off x="562708" y="5271868"/>
            <a:ext cx="7920111" cy="730696"/>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Selecting the Appropriate Location is a Balance of Control and Standardization, and Varies by the Strategic Value of the Process</a:t>
            </a:r>
            <a:endParaRPr lang="en-IN" dirty="0"/>
          </a:p>
        </p:txBody>
      </p:sp>
    </p:spTree>
    <p:extLst>
      <p:ext uri="{BB962C8B-B14F-4D97-AF65-F5344CB8AC3E}">
        <p14:creationId xmlns:p14="http://schemas.microsoft.com/office/powerpoint/2010/main" val="614246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41434" y="1554765"/>
            <a:ext cx="8531225" cy="476408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One of the key characteristics that distinguishes cloud computing from standard enterprise computing is that the </a:t>
            </a:r>
            <a:r>
              <a:rPr lang="en-US" b="1" dirty="0">
                <a:latin typeface="Verdana" panose="020B0604030504040204" pitchFamily="34" charset="0"/>
                <a:ea typeface="Verdana" panose="020B0604030504040204" pitchFamily="34" charset="0"/>
                <a:cs typeface="Verdana" panose="020B0604030504040204" pitchFamily="34" charset="0"/>
              </a:rPr>
              <a:t>infrastructure itself is programmable</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Instead of physically deploying servers, storage and network within the data center – </a:t>
            </a:r>
            <a:r>
              <a:rPr lang="en-US" b="1" dirty="0">
                <a:latin typeface="Verdana" panose="020B0604030504040204" pitchFamily="34" charset="0"/>
                <a:ea typeface="Verdana" panose="020B0604030504040204" pitchFamily="34" charset="0"/>
                <a:cs typeface="Verdana" panose="020B0604030504040204" pitchFamily="34" charset="0"/>
              </a:rPr>
              <a:t>developers</a:t>
            </a:r>
            <a:r>
              <a:rPr lang="en-US" dirty="0">
                <a:latin typeface="Verdana" panose="020B0604030504040204" pitchFamily="34" charset="0"/>
                <a:ea typeface="Verdana" panose="020B0604030504040204" pitchFamily="34" charset="0"/>
                <a:cs typeface="Verdana" panose="020B0604030504040204" pitchFamily="34" charset="0"/>
              </a:rPr>
              <a:t> can specify how the same components and configured and interconnected.</a:t>
            </a:r>
          </a:p>
          <a:p>
            <a:r>
              <a:rPr lang="en-US" dirty="0">
                <a:latin typeface="Verdana" panose="020B0604030504040204" pitchFamily="34" charset="0"/>
                <a:ea typeface="Verdana" panose="020B0604030504040204" pitchFamily="34" charset="0"/>
                <a:cs typeface="Verdana" panose="020B0604030504040204" pitchFamily="34" charset="0"/>
              </a:rPr>
              <a:t>Including how virtual machines and data are stored and retrieved from the cloud</a:t>
            </a:r>
          </a:p>
          <a:p>
            <a:r>
              <a:rPr lang="en-US" dirty="0">
                <a:latin typeface="Verdana" panose="020B0604030504040204" pitchFamily="34" charset="0"/>
                <a:ea typeface="Verdana" panose="020B0604030504040204" pitchFamily="34" charset="0"/>
                <a:cs typeface="Verdana" panose="020B0604030504040204" pitchFamily="34" charset="0"/>
              </a:rPr>
              <a:t>And how and when to deploy infrastructure plus the code on top of it</a:t>
            </a:r>
          </a:p>
          <a:p>
            <a:r>
              <a:rPr lang="en-US" dirty="0">
                <a:latin typeface="Verdana" panose="020B0604030504040204" pitchFamily="34" charset="0"/>
                <a:ea typeface="Verdana" panose="020B0604030504040204" pitchFamily="34" charset="0"/>
                <a:cs typeface="Verdana" panose="020B0604030504040204" pitchFamily="34" charset="0"/>
              </a:rPr>
              <a:t>This is using API provided by each Cloud provider – and now lots of these are even GUI-based</a:t>
            </a:r>
          </a:p>
          <a:p>
            <a:r>
              <a:rPr lang="en-US" dirty="0">
                <a:latin typeface="Verdana" panose="020B0604030504040204" pitchFamily="34" charset="0"/>
                <a:ea typeface="Verdana" panose="020B0604030504040204" pitchFamily="34" charset="0"/>
                <a:cs typeface="Verdana" panose="020B0604030504040204" pitchFamily="34" charset="0"/>
              </a:rPr>
              <a:t>This means </a:t>
            </a:r>
            <a:r>
              <a:rPr lang="en-US" b="1" dirty="0">
                <a:latin typeface="Verdana" panose="020B0604030504040204" pitchFamily="34" charset="0"/>
                <a:ea typeface="Verdana" panose="020B0604030504040204" pitchFamily="34" charset="0"/>
                <a:cs typeface="Verdana" panose="020B0604030504040204" pitchFamily="34" charset="0"/>
              </a:rPr>
              <a:t>Developers will be performing the roles earlier handled by Infrastructure administrators</a:t>
            </a:r>
          </a:p>
          <a:p>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409904" y="412750"/>
            <a:ext cx="8531225" cy="855663"/>
          </a:xfrm>
        </p:spPr>
        <p:txBody>
          <a:bodyPr>
            <a:normAutofit/>
          </a:bodyPr>
          <a:lstStyle/>
          <a:p>
            <a:r>
              <a:rPr lang="en-US" sz="2000" dirty="0"/>
              <a:t>1.6: Cloud </a:t>
            </a:r>
            <a:r>
              <a:rPr lang="en-US" sz="2000" dirty="0" smtClean="0"/>
              <a:t>API</a:t>
            </a:r>
            <a:br>
              <a:rPr lang="en-US" sz="2000" dirty="0" smtClean="0"/>
            </a:br>
            <a:r>
              <a:rPr lang="en-US" sz="2000" dirty="0"/>
              <a:t/>
            </a:r>
            <a:br>
              <a:rPr lang="en-US" sz="2000" dirty="0"/>
            </a:br>
            <a:r>
              <a:rPr lang="en-US" sz="2000" dirty="0"/>
              <a:t>Cloud APIs – promoting the role of DevOps</a:t>
            </a:r>
            <a:endParaRPr lang="en-IN" sz="2000" dirty="0"/>
          </a:p>
        </p:txBody>
      </p:sp>
    </p:spTree>
    <p:extLst>
      <p:ext uri="{BB962C8B-B14F-4D97-AF65-F5344CB8AC3E}">
        <p14:creationId xmlns:p14="http://schemas.microsoft.com/office/powerpoint/2010/main" val="31322741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7" name="Picture 3"/>
          <p:cNvPicPr>
            <a:picLocks noChangeAspect="1" noChangeArrowheads="1"/>
          </p:cNvPicPr>
          <p:nvPr/>
        </p:nvPicPr>
        <p:blipFill>
          <a:blip r:embed="rId5" cstate="print"/>
          <a:srcRect l="5031" b="2577"/>
          <a:stretch>
            <a:fillRect/>
          </a:stretch>
        </p:blipFill>
        <p:spPr bwMode="auto">
          <a:xfrm>
            <a:off x="787792" y="1342111"/>
            <a:ext cx="6632917" cy="4721655"/>
          </a:xfrm>
          <a:prstGeom prst="rect">
            <a:avLst/>
          </a:prstGeom>
          <a:noFill/>
          <a:ln w="9525">
            <a:noFill/>
            <a:miter lim="800000"/>
            <a:headEnd/>
            <a:tailEnd/>
          </a:ln>
        </p:spPr>
      </p:pic>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43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346842" y="365454"/>
            <a:ext cx="8531225" cy="855663"/>
          </a:xfrm>
        </p:spPr>
        <p:txBody>
          <a:bodyPr>
            <a:normAutofit fontScale="90000"/>
          </a:bodyPr>
          <a:lstStyle/>
          <a:p>
            <a:r>
              <a:rPr lang="en-US" dirty="0"/>
              <a:t/>
            </a:r>
            <a:br>
              <a:rPr lang="en-US" dirty="0"/>
            </a:br>
            <a:r>
              <a:rPr lang="en-US" sz="2200" dirty="0"/>
              <a:t>1.7:Cloud benefits and Challenges</a:t>
            </a:r>
            <a:br>
              <a:rPr lang="en-US" sz="2200" dirty="0"/>
            </a:br>
            <a:r>
              <a:rPr lang="en-US" sz="2200" dirty="0"/>
              <a:t>What are the business drivers behind moving to the cloud?</a:t>
            </a:r>
          </a:p>
        </p:txBody>
      </p:sp>
    </p:spTree>
    <p:extLst>
      <p:ext uri="{BB962C8B-B14F-4D97-AF65-F5344CB8AC3E}">
        <p14:creationId xmlns:p14="http://schemas.microsoft.com/office/powerpoint/2010/main" val="4261817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3"/>
          <p:cNvPicPr>
            <a:picLocks noChangeAspect="1" noChangeArrowheads="1"/>
          </p:cNvPicPr>
          <p:nvPr/>
        </p:nvPicPr>
        <p:blipFill>
          <a:blip r:embed="rId5" cstate="print"/>
          <a:srcRect b="2891"/>
          <a:stretch>
            <a:fillRect/>
          </a:stretch>
        </p:blipFill>
        <p:spPr bwMode="auto">
          <a:xfrm>
            <a:off x="759655" y="1336197"/>
            <a:ext cx="6448798" cy="4750769"/>
          </a:xfrm>
          <a:prstGeom prst="rect">
            <a:avLst/>
          </a:prstGeom>
          <a:noFill/>
          <a:ln w="9525">
            <a:noFill/>
            <a:miter lim="800000"/>
            <a:headEnd/>
            <a:tailEnd/>
          </a:ln>
        </p:spPr>
      </p:pic>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64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488731" y="480534"/>
            <a:ext cx="8531225" cy="855663"/>
          </a:xfrm>
        </p:spPr>
        <p:txBody>
          <a:bodyPr>
            <a:normAutofit/>
          </a:bodyPr>
          <a:lstStyle/>
          <a:p>
            <a:r>
              <a:rPr lang="en-US" sz="2000" dirty="0"/>
              <a:t>1.7: Cloud benefits and Challenges</a:t>
            </a:r>
            <a:br>
              <a:rPr lang="en-US" sz="2000" dirty="0"/>
            </a:br>
            <a:r>
              <a:rPr lang="en-US" sz="2000" dirty="0"/>
              <a:t/>
            </a:r>
            <a:br>
              <a:rPr lang="en-US" sz="2000" dirty="0"/>
            </a:br>
            <a:r>
              <a:rPr lang="en-US" sz="2000" dirty="0"/>
              <a:t>And what are the uncertainties?</a:t>
            </a:r>
          </a:p>
        </p:txBody>
      </p:sp>
    </p:spTree>
    <p:extLst>
      <p:ext uri="{BB962C8B-B14F-4D97-AF65-F5344CB8AC3E}">
        <p14:creationId xmlns:p14="http://schemas.microsoft.com/office/powerpoint/2010/main" val="1263729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538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491118" y="412750"/>
            <a:ext cx="8531225" cy="855663"/>
          </a:xfrm>
        </p:spPr>
        <p:txBody>
          <a:bodyPr>
            <a:normAutofit/>
          </a:bodyPr>
          <a:lstStyle/>
          <a:p>
            <a:r>
              <a:rPr lang="en-US" sz="2000" dirty="0"/>
              <a:t>1.8: Cloud </a:t>
            </a:r>
            <a:r>
              <a:rPr lang="en-US" sz="2000" dirty="0" smtClean="0"/>
              <a:t>implementer</a:t>
            </a:r>
            <a:br>
              <a:rPr lang="en-US" sz="2000" dirty="0" smtClean="0"/>
            </a:br>
            <a:r>
              <a:rPr lang="en-US" sz="2000" dirty="0"/>
              <a:t/>
            </a:r>
            <a:br>
              <a:rPr lang="en-US" sz="2000" dirty="0"/>
            </a:br>
            <a:r>
              <a:rPr lang="en-US" sz="2000" dirty="0"/>
              <a:t>Cloud implementer?</a:t>
            </a:r>
          </a:p>
        </p:txBody>
      </p:sp>
      <p:pic>
        <p:nvPicPr>
          <p:cNvPr id="6" name="Picture 5" descr="Image result for cloud implementer name"/>
          <p:cNvPicPr/>
          <p:nvPr/>
        </p:nvPicPr>
        <p:blipFill>
          <a:blip r:embed="rId7">
            <a:extLst>
              <a:ext uri="{28A0092B-C50C-407E-A947-70E740481C1C}">
                <a14:useLocalDpi xmlns:a14="http://schemas.microsoft.com/office/drawing/2010/main" val="0"/>
              </a:ext>
            </a:extLst>
          </a:blip>
          <a:srcRect/>
          <a:stretch>
            <a:fillRect/>
          </a:stretch>
        </p:blipFill>
        <p:spPr bwMode="auto">
          <a:xfrm>
            <a:off x="750925" y="1689693"/>
            <a:ext cx="2124477" cy="1611255"/>
          </a:xfrm>
          <a:prstGeom prst="rect">
            <a:avLst/>
          </a:prstGeom>
          <a:noFill/>
          <a:ln>
            <a:noFill/>
          </a:ln>
        </p:spPr>
      </p:pic>
      <p:pic>
        <p:nvPicPr>
          <p:cNvPr id="7" name="Picture 6" descr="Image result for different cloud implementer"/>
          <p:cNvPicPr/>
          <p:nvPr/>
        </p:nvPicPr>
        <p:blipFill>
          <a:blip r:embed="rId8">
            <a:extLst>
              <a:ext uri="{28A0092B-C50C-407E-A947-70E740481C1C}">
                <a14:useLocalDpi xmlns:a14="http://schemas.microsoft.com/office/drawing/2010/main" val="0"/>
              </a:ext>
            </a:extLst>
          </a:blip>
          <a:srcRect/>
          <a:stretch>
            <a:fillRect/>
          </a:stretch>
        </p:blipFill>
        <p:spPr bwMode="auto">
          <a:xfrm>
            <a:off x="5035178" y="4210598"/>
            <a:ext cx="3987165" cy="1994054"/>
          </a:xfrm>
          <a:prstGeom prst="rect">
            <a:avLst/>
          </a:prstGeom>
          <a:noFill/>
          <a:ln>
            <a:noFill/>
          </a:ln>
        </p:spPr>
      </p:pic>
      <p:pic>
        <p:nvPicPr>
          <p:cNvPr id="8" name="Picture 7" descr="Image result for different cloud implemente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6730" y="3691847"/>
            <a:ext cx="4065270" cy="1898015"/>
          </a:xfrm>
          <a:prstGeom prst="rect">
            <a:avLst/>
          </a:prstGeom>
          <a:noFill/>
          <a:ln>
            <a:noFill/>
          </a:ln>
        </p:spPr>
      </p:pic>
      <p:pic>
        <p:nvPicPr>
          <p:cNvPr id="9" name="Picture 8" descr="Image result for amazon cloud"/>
          <p:cNvPicPr/>
          <p:nvPr/>
        </p:nvPicPr>
        <p:blipFill>
          <a:blip r:embed="rId10">
            <a:extLst>
              <a:ext uri="{28A0092B-C50C-407E-A947-70E740481C1C}">
                <a14:useLocalDpi xmlns:a14="http://schemas.microsoft.com/office/drawing/2010/main" val="0"/>
              </a:ext>
            </a:extLst>
          </a:blip>
          <a:srcRect/>
          <a:stretch>
            <a:fillRect/>
          </a:stretch>
        </p:blipFill>
        <p:spPr bwMode="auto">
          <a:xfrm>
            <a:off x="4289352" y="1101457"/>
            <a:ext cx="3268689" cy="3206138"/>
          </a:xfrm>
          <a:prstGeom prst="rect">
            <a:avLst/>
          </a:prstGeom>
          <a:noFill/>
          <a:ln>
            <a:noFill/>
          </a:ln>
        </p:spPr>
      </p:pic>
    </p:spTree>
    <p:extLst>
      <p:ext uri="{BB962C8B-B14F-4D97-AF65-F5344CB8AC3E}">
        <p14:creationId xmlns:p14="http://schemas.microsoft.com/office/powerpoint/2010/main" val="4102934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12775" y="1491702"/>
            <a:ext cx="8531225" cy="4764088"/>
          </a:xfrm>
        </p:spPr>
        <p:txBody>
          <a:bodyPr>
            <a:normAutofit fontScale="25000" lnSpcReduction="20000"/>
          </a:bodyPr>
          <a:lstStyle/>
          <a:p>
            <a:pPr>
              <a:buFont typeface="Wingdings" panose="05000000000000000000" pitchFamily="2" charset="2"/>
              <a:buChar char="§"/>
            </a:pPr>
            <a:r>
              <a:rPr lang="en-US" sz="7200" b="1" dirty="0">
                <a:latin typeface="Verdana" panose="020B0604030504040204" pitchFamily="34" charset="0"/>
                <a:ea typeface="Verdana" panose="020B0604030504040204" pitchFamily="34" charset="0"/>
                <a:cs typeface="Verdana" panose="020B0604030504040204" pitchFamily="34" charset="0"/>
              </a:rPr>
              <a:t>Cloud Storage </a:t>
            </a: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72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7200" b="1" dirty="0">
                <a:solidFill>
                  <a:schemeClr val="tx1"/>
                </a:solidFill>
                <a:latin typeface="Verdana" panose="020B0604030504040204" pitchFamily="34" charset="0"/>
                <a:ea typeface="Verdana" panose="020B0604030504040204" pitchFamily="34" charset="0"/>
                <a:cs typeface="Verdana" panose="020B0604030504040204" pitchFamily="34" charset="0"/>
              </a:rPr>
              <a:t>Download For Storage</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Download a cloud based app to on your computer •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The app lives on your Computer </a:t>
            </a:r>
          </a:p>
          <a:p>
            <a:pPr lvl="1"/>
            <a:r>
              <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Save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files to the app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When connected to the Internet it will sync with the cloud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The Cloud can be accessed from any Internet connection</a:t>
            </a:r>
          </a:p>
          <a:p>
            <a:pPr lvl="1"/>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647911" y="475813"/>
            <a:ext cx="8531225" cy="855663"/>
          </a:xfrm>
        </p:spPr>
        <p:txBody>
          <a:bodyPr>
            <a:normAutofit/>
          </a:bodyPr>
          <a:lstStyle/>
          <a:p>
            <a:r>
              <a:rPr lang="en-US" sz="2000" dirty="0"/>
              <a:t>1.9: Cloud </a:t>
            </a:r>
            <a:r>
              <a:rPr lang="en-US" sz="2000" dirty="0" smtClean="0"/>
              <a:t>implementer</a:t>
            </a:r>
            <a:br>
              <a:rPr lang="en-US" sz="2000" dirty="0" smtClean="0"/>
            </a:br>
            <a:r>
              <a:rPr lang="en-US" sz="2000" dirty="0"/>
              <a:t/>
            </a:r>
            <a:br>
              <a:rPr lang="en-US" sz="2000" dirty="0"/>
            </a:br>
            <a:r>
              <a:rPr lang="en-US" sz="2000" dirty="0" smtClean="0"/>
              <a:t>        Current </a:t>
            </a:r>
            <a:r>
              <a:rPr lang="en-US" sz="2000" dirty="0"/>
              <a:t>trend</a:t>
            </a:r>
            <a:endParaRPr lang="en-IN" sz="2000" dirty="0"/>
          </a:p>
        </p:txBody>
      </p:sp>
      <p:pic>
        <p:nvPicPr>
          <p:cNvPr id="4" name="Picture 3" descr="Download For StorageDownload For Storage&#10;â¢ Download a cloud based app to on your computer&#10;â¢ The app lives on your Computer..."/>
          <p:cNvPicPr/>
          <p:nvPr/>
        </p:nvPicPr>
        <p:blipFill>
          <a:blip r:embed="rId3">
            <a:extLst>
              <a:ext uri="{28A0092B-C50C-407E-A947-70E740481C1C}">
                <a14:useLocalDpi xmlns:a14="http://schemas.microsoft.com/office/drawing/2010/main" val="0"/>
              </a:ext>
            </a:extLst>
          </a:blip>
          <a:srcRect/>
          <a:stretch>
            <a:fillRect/>
          </a:stretch>
        </p:blipFill>
        <p:spPr bwMode="auto">
          <a:xfrm>
            <a:off x="4913524" y="1191945"/>
            <a:ext cx="3901032" cy="3820730"/>
          </a:xfrm>
          <a:prstGeom prst="rect">
            <a:avLst/>
          </a:prstGeom>
          <a:noFill/>
          <a:ln>
            <a:noFill/>
          </a:ln>
        </p:spPr>
      </p:pic>
    </p:spTree>
    <p:extLst>
      <p:ext uri="{BB962C8B-B14F-4D97-AF65-F5344CB8AC3E}">
        <p14:creationId xmlns:p14="http://schemas.microsoft.com/office/powerpoint/2010/main" val="20664130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961696" y="1495425"/>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What is and Why Cloud?</a:t>
            </a:r>
          </a:p>
          <a:p>
            <a:pPr lvl="1"/>
            <a:r>
              <a:rPr lang="en-US" sz="1600" dirty="0">
                <a:latin typeface="Verdana" panose="020B0604030504040204" pitchFamily="34" charset="0"/>
                <a:ea typeface="Verdana" panose="020B0604030504040204" pitchFamily="34" charset="0"/>
                <a:cs typeface="Verdana" panose="020B0604030504040204" pitchFamily="34" charset="0"/>
              </a:rPr>
              <a:t>Why Cloud Computing</a:t>
            </a:r>
          </a:p>
          <a:p>
            <a:pPr lvl="1"/>
            <a:r>
              <a:rPr lang="en-US" sz="1600" dirty="0">
                <a:latin typeface="Verdana" panose="020B0604030504040204" pitchFamily="34" charset="0"/>
                <a:ea typeface="Verdana" panose="020B0604030504040204" pitchFamily="34" charset="0"/>
                <a:cs typeface="Verdana" panose="020B0604030504040204" pitchFamily="34" charset="0"/>
              </a:rPr>
              <a:t>Key characteristics of Cloud</a:t>
            </a:r>
          </a:p>
          <a:p>
            <a:pPr lvl="1"/>
            <a:r>
              <a:rPr lang="en-US" sz="1600" dirty="0">
                <a:latin typeface="Verdana" panose="020B0604030504040204" pitchFamily="34" charset="0"/>
                <a:ea typeface="Verdana" panose="020B0604030504040204" pitchFamily="34" charset="0"/>
                <a:cs typeface="Verdana" panose="020B0604030504040204" pitchFamily="34" charset="0"/>
              </a:rPr>
              <a:t>Cloud Computing Architecture</a:t>
            </a:r>
          </a:p>
          <a:p>
            <a:pPr lvl="1"/>
            <a:r>
              <a:rPr lang="en-US" sz="1600" dirty="0">
                <a:latin typeface="Verdana" panose="020B0604030504040204" pitchFamily="34" charset="0"/>
                <a:ea typeface="Verdana" panose="020B0604030504040204" pitchFamily="34" charset="0"/>
                <a:cs typeface="Verdana" panose="020B0604030504040204" pitchFamily="34" charset="0"/>
              </a:rPr>
              <a:t>Cloud Deployment Model and Service Model Selection criteria</a:t>
            </a:r>
          </a:p>
          <a:p>
            <a:pPr lvl="1"/>
            <a:r>
              <a:rPr lang="en-US" sz="1600" dirty="0">
                <a:latin typeface="Verdana" panose="020B0604030504040204" pitchFamily="34" charset="0"/>
                <a:ea typeface="Verdana" panose="020B0604030504040204" pitchFamily="34" charset="0"/>
                <a:cs typeface="Verdana" panose="020B0604030504040204" pitchFamily="34" charset="0"/>
              </a:rPr>
              <a:t>Cloud APIs</a:t>
            </a:r>
          </a:p>
          <a:p>
            <a:pPr lvl="1"/>
            <a:r>
              <a:rPr lang="en-US" sz="1600" dirty="0">
                <a:latin typeface="Verdana" panose="020B0604030504040204" pitchFamily="34" charset="0"/>
                <a:ea typeface="Verdana" panose="020B0604030504040204" pitchFamily="34" charset="0"/>
                <a:cs typeface="Verdana" panose="020B0604030504040204" pitchFamily="34" charset="0"/>
              </a:rPr>
              <a:t>Cloud benefits and Challenges</a:t>
            </a:r>
          </a:p>
          <a:p>
            <a:pPr lvl="1"/>
            <a:r>
              <a:rPr lang="en-US" sz="1600" dirty="0">
                <a:latin typeface="Verdana" panose="020B0604030504040204" pitchFamily="34" charset="0"/>
                <a:ea typeface="Verdana" panose="020B0604030504040204" pitchFamily="34" charset="0"/>
                <a:cs typeface="Verdana" panose="020B0604030504040204" pitchFamily="34" charset="0"/>
              </a:rPr>
              <a:t>Different Cloud implementer</a:t>
            </a:r>
          </a:p>
          <a:p>
            <a:pPr lvl="1"/>
            <a:r>
              <a:rPr lang="en-US" sz="1600" dirty="0">
                <a:latin typeface="Verdana" panose="020B0604030504040204" pitchFamily="34" charset="0"/>
                <a:ea typeface="Verdana" panose="020B0604030504040204" pitchFamily="34" charset="0"/>
                <a:cs typeface="Verdana" panose="020B0604030504040204" pitchFamily="34" charset="0"/>
              </a:rPr>
              <a:t>Latest trend</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612775" y="460047"/>
            <a:ext cx="8531225" cy="855663"/>
          </a:xfrm>
        </p:spPr>
        <p:txBody>
          <a:bodyPr>
            <a:normAutofit/>
          </a:bodyPr>
          <a:lstStyle/>
          <a:p>
            <a:r>
              <a:rPr lang="en-US" sz="2000" dirty="0"/>
              <a:t>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mage result for cloud"/>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719263"/>
            <a:ext cx="8493125" cy="3943350"/>
          </a:xfrm>
          <a:prstGeom prst="rect">
            <a:avLst/>
          </a:prstGeom>
          <a:noFill/>
          <a:ln>
            <a:noFill/>
          </a:ln>
        </p:spPr>
      </p:pic>
      <p:sp>
        <p:nvSpPr>
          <p:cNvPr id="2" name="Title 1"/>
          <p:cNvSpPr>
            <a:spLocks noGrp="1"/>
          </p:cNvSpPr>
          <p:nvPr>
            <p:ph type="title" idx="4294967295"/>
          </p:nvPr>
        </p:nvSpPr>
        <p:spPr>
          <a:xfrm>
            <a:off x="328996" y="192033"/>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What is Cloud?</a:t>
            </a:r>
          </a:p>
        </p:txBody>
      </p:sp>
    </p:spTree>
    <p:extLst>
      <p:ext uri="{BB962C8B-B14F-4D97-AF65-F5344CB8AC3E}">
        <p14:creationId xmlns:p14="http://schemas.microsoft.com/office/powerpoint/2010/main" val="2657350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213945" y="1448128"/>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_____is a distributed computing on Internet or delivery of Computing service over  the Internet.</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_____________  and ___________ are The Working models of Cloud computing</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488731" y="381219"/>
            <a:ext cx="8531225" cy="855663"/>
          </a:xfrm>
        </p:spPr>
        <p:txBody>
          <a:bodyPr>
            <a:normAutofit/>
          </a:bodyPr>
          <a:lstStyle/>
          <a:p>
            <a:r>
              <a:rPr lang="en-US" sz="2000" dirty="0"/>
              <a:t>Review – Questions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677917" y="1432363"/>
            <a:ext cx="8261131" cy="4643438"/>
          </a:xfrm>
        </p:spPr>
        <p:txBody>
          <a:bodyPr/>
          <a:lstStyle/>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allows systems and services to be easily accessible to the general public and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may be less secure because of its openness.</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4: _________ allows systems and services to be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to be accessible by group of organizations</a:t>
            </a:r>
            <a:r>
              <a:rPr lang="en-US" sz="1800" dirty="0">
                <a:latin typeface="Verdana" panose="020B0604030504040204" pitchFamily="34" charset="0"/>
                <a:ea typeface="Verdana" panose="020B0604030504040204" pitchFamily="34" charset="0"/>
                <a:cs typeface="Verdana" panose="020B0604030504040204" pitchFamily="34" charset="0"/>
              </a:rPr>
              <a:t>.</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5: Which of the following is not a service model in </a:t>
            </a:r>
            <a:r>
              <a:rPr lang="en-US" sz="1800" dirty="0" smtClean="0">
                <a:latin typeface="Verdana" panose="020B0604030504040204" pitchFamily="34" charset="0"/>
                <a:ea typeface="Verdana" panose="020B0604030504040204" pitchFamily="34" charset="0"/>
                <a:cs typeface="Verdana" panose="020B0604030504040204" pitchFamily="34" charset="0"/>
              </a:rPr>
              <a:t>Cloud</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1 : IAAS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2 : PAAS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3 : SAAS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4 : LAAS</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457200" y="365453"/>
            <a:ext cx="8531225" cy="855663"/>
          </a:xfrm>
        </p:spPr>
        <p:txBody>
          <a:bodyPr>
            <a:normAutofit/>
          </a:bodyPr>
          <a:lstStyle/>
          <a:p>
            <a:r>
              <a:rPr lang="en-US" sz="2000" dirty="0"/>
              <a:t>Review – Questions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882869" y="1495425"/>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5: Which of the followings are Cloud </a:t>
            </a:r>
            <a:r>
              <a:rPr lang="en-US" dirty="0" smtClean="0">
                <a:latin typeface="Verdana" panose="020B0604030504040204" pitchFamily="34" charset="0"/>
                <a:ea typeface="Verdana" panose="020B0604030504040204" pitchFamily="34" charset="0"/>
                <a:cs typeface="Verdana" panose="020B0604030504040204" pitchFamily="34" charset="0"/>
              </a:rPr>
              <a:t>Implementer</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Oracle</a:t>
            </a:r>
          </a:p>
          <a:p>
            <a:pPr lvl="1"/>
            <a:r>
              <a:rPr lang="en-US" sz="1600" dirty="0">
                <a:latin typeface="Verdana" panose="020B0604030504040204" pitchFamily="34" charset="0"/>
                <a:ea typeface="Verdana" panose="020B0604030504040204" pitchFamily="34" charset="0"/>
                <a:cs typeface="Verdana" panose="020B0604030504040204" pitchFamily="34" charset="0"/>
              </a:rPr>
              <a:t>Amazon</a:t>
            </a:r>
          </a:p>
          <a:p>
            <a:pPr lvl="1"/>
            <a:r>
              <a:rPr lang="en-US" sz="1600" dirty="0">
                <a:latin typeface="Verdana" panose="020B0604030504040204" pitchFamily="34" charset="0"/>
                <a:ea typeface="Verdana" panose="020B0604030504040204" pitchFamily="34" charset="0"/>
                <a:cs typeface="Verdana" panose="020B0604030504040204" pitchFamily="34" charset="0"/>
              </a:rPr>
              <a:t>All of the above</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756746" y="412750"/>
            <a:ext cx="7583214" cy="855663"/>
          </a:xfrm>
        </p:spPr>
        <p:txBody>
          <a:bodyPr>
            <a:normAutofit/>
          </a:bodyPr>
          <a:lstStyle/>
          <a:p>
            <a:r>
              <a:rPr lang="en-US" sz="2000" dirty="0"/>
              <a:t>Review – Questions</a:t>
            </a:r>
          </a:p>
        </p:txBody>
      </p:sp>
    </p:spTree>
    <p:extLst>
      <p:ext uri="{BB962C8B-B14F-4D97-AF65-F5344CB8AC3E}">
        <p14:creationId xmlns:p14="http://schemas.microsoft.com/office/powerpoint/2010/main" val="81890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sz="1600" dirty="0">
                <a:latin typeface="Verdana" panose="020B0604030504040204" pitchFamily="34" charset="0"/>
                <a:ea typeface="Verdana" panose="020B0604030504040204" pitchFamily="34" charset="0"/>
                <a:cs typeface="Verdana" panose="020B0604030504040204" pitchFamily="34" charset="0"/>
              </a:rPr>
              <a:t>Concept  evolved in 1950(IBM) was called RJE( Remote Job entry process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In 2006 , Amazon provides the first public cloud AWS( Amazon Web Service)</a:t>
            </a:r>
          </a:p>
        </p:txBody>
      </p:sp>
      <p:sp>
        <p:nvSpPr>
          <p:cNvPr id="2" name="Title 1"/>
          <p:cNvSpPr>
            <a:spLocks noGrp="1"/>
          </p:cNvSpPr>
          <p:nvPr>
            <p:ph type="title" idx="4294967295"/>
          </p:nvPr>
        </p:nvSpPr>
        <p:spPr>
          <a:xfrm>
            <a:off x="390149" y="460046"/>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History ?</a:t>
            </a:r>
          </a:p>
        </p:txBody>
      </p:sp>
      <p:pic>
        <p:nvPicPr>
          <p:cNvPr id="6" name="Picture 5"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484742" y="2831335"/>
            <a:ext cx="8031297" cy="3307182"/>
          </a:xfrm>
          <a:prstGeom prst="rect">
            <a:avLst/>
          </a:prstGeom>
          <a:noFill/>
          <a:ln>
            <a:noFill/>
          </a:ln>
        </p:spPr>
      </p:pic>
    </p:spTree>
    <p:extLst>
      <p:ext uri="{BB962C8B-B14F-4D97-AF65-F5344CB8AC3E}">
        <p14:creationId xmlns:p14="http://schemas.microsoft.com/office/powerpoint/2010/main" val="4279736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t> The term Cloud refers to a Network or Internet.</a:t>
            </a:r>
          </a:p>
          <a:p>
            <a:r>
              <a:rPr lang="en-US" dirty="0"/>
              <a:t>Cloud is something which present in remote location.</a:t>
            </a:r>
          </a:p>
          <a:p>
            <a:r>
              <a:rPr lang="en-US" dirty="0"/>
              <a:t>Cloud can provide services over network.</a:t>
            </a:r>
          </a:p>
          <a:p>
            <a:pPr lvl="1"/>
            <a:r>
              <a:rPr lang="en-US" dirty="0"/>
              <a:t>Private network</a:t>
            </a:r>
          </a:p>
          <a:p>
            <a:pPr lvl="1"/>
            <a:r>
              <a:rPr lang="en-US" dirty="0"/>
              <a:t>Public network</a:t>
            </a:r>
          </a:p>
          <a:p>
            <a:pPr lvl="1"/>
            <a:endParaRPr lang="en-US" dirty="0"/>
          </a:p>
          <a:p>
            <a:r>
              <a:rPr lang="en-US" dirty="0"/>
              <a:t>Application all runs in Cloud</a:t>
            </a:r>
          </a:p>
          <a:p>
            <a:pPr lvl="1"/>
            <a:r>
              <a:rPr lang="en-US" dirty="0"/>
              <a:t>email ,</a:t>
            </a:r>
          </a:p>
          <a:p>
            <a:pPr lvl="1"/>
            <a:r>
              <a:rPr lang="en-US" dirty="0"/>
              <a:t>web conferencing </a:t>
            </a:r>
          </a:p>
          <a:p>
            <a:pPr lvl="1"/>
            <a:r>
              <a:rPr lang="en-US" dirty="0"/>
              <a:t> CRM</a:t>
            </a:r>
          </a:p>
        </p:txBody>
      </p:sp>
      <p:sp>
        <p:nvSpPr>
          <p:cNvPr id="2" name="Title 1"/>
          <p:cNvSpPr>
            <a:spLocks noGrp="1"/>
          </p:cNvSpPr>
          <p:nvPr>
            <p:ph type="title" idx="4294967295"/>
          </p:nvPr>
        </p:nvSpPr>
        <p:spPr>
          <a:xfrm>
            <a:off x="472965" y="349688"/>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What is Cloud  ?</a:t>
            </a:r>
          </a:p>
        </p:txBody>
      </p:sp>
      <p:pic>
        <p:nvPicPr>
          <p:cNvPr id="7" name="Picture 6" descr="Image result for what is cloud"/>
          <p:cNvPicPr/>
          <p:nvPr/>
        </p:nvPicPr>
        <p:blipFill>
          <a:blip r:embed="rId3">
            <a:extLst>
              <a:ext uri="{28A0092B-C50C-407E-A947-70E740481C1C}">
                <a14:useLocalDpi xmlns:a14="http://schemas.microsoft.com/office/drawing/2010/main" val="0"/>
              </a:ext>
            </a:extLst>
          </a:blip>
          <a:srcRect/>
          <a:stretch>
            <a:fillRect/>
          </a:stretch>
        </p:blipFill>
        <p:spPr bwMode="auto">
          <a:xfrm>
            <a:off x="4939940" y="2815184"/>
            <a:ext cx="3895587" cy="3122907"/>
          </a:xfrm>
          <a:prstGeom prst="rect">
            <a:avLst/>
          </a:prstGeom>
          <a:noFill/>
          <a:ln>
            <a:noFill/>
          </a:ln>
        </p:spPr>
      </p:pic>
    </p:spTree>
    <p:extLst>
      <p:ext uri="{BB962C8B-B14F-4D97-AF65-F5344CB8AC3E}">
        <p14:creationId xmlns:p14="http://schemas.microsoft.com/office/powerpoint/2010/main" val="3039899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3D28E6-DED7-4CCB-A2DC-11F348E16E25}"/>
              </a:ext>
            </a:extLst>
          </p:cNvPr>
          <p:cNvSpPr>
            <a:spLocks noGrp="1"/>
          </p:cNvSpPr>
          <p:nvPr>
            <p:ph type="title" idx="4294967295"/>
          </p:nvPr>
        </p:nvSpPr>
        <p:spPr>
          <a:xfrm>
            <a:off x="392059" y="396985"/>
            <a:ext cx="8531225" cy="855663"/>
          </a:xfrm>
        </p:spPr>
        <p:txBody>
          <a:bodyPr>
            <a:normAutofit/>
          </a:bodyPr>
          <a:lstStyle/>
          <a:p>
            <a:r>
              <a:rPr lang="en-US" sz="2000" dirty="0"/>
              <a:t>1.1: What  and why Cloud</a:t>
            </a:r>
            <a:br>
              <a:rPr lang="en-US" sz="2000" dirty="0"/>
            </a:br>
            <a:r>
              <a:rPr lang="en-US" sz="2000" dirty="0"/>
              <a:t>Traditional Data Center</a:t>
            </a:r>
            <a:endParaRPr lang="en-IN" sz="2000" dirty="0"/>
          </a:p>
        </p:txBody>
      </p:sp>
      <p:pic>
        <p:nvPicPr>
          <p:cNvPr id="5" name="Picture 4">
            <a:extLst>
              <a:ext uri="{FF2B5EF4-FFF2-40B4-BE49-F238E27FC236}">
                <a16:creationId xmlns:a16="http://schemas.microsoft.com/office/drawing/2014/main" xmlns="" id="{92E82D08-E552-4D09-8BA7-10FB2EEA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45" y="1692137"/>
            <a:ext cx="8550711" cy="3473727"/>
          </a:xfrm>
          <a:prstGeom prst="rect">
            <a:avLst/>
          </a:prstGeom>
        </p:spPr>
      </p:pic>
      <p:pic>
        <p:nvPicPr>
          <p:cNvPr id="4" name="Picture 3">
            <a:extLst>
              <a:ext uri="{FF2B5EF4-FFF2-40B4-BE49-F238E27FC236}">
                <a16:creationId xmlns:a16="http://schemas.microsoft.com/office/drawing/2014/main" xmlns="" id="{194C3B05-7DB2-431E-8BDE-819F39B59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60" y="1692136"/>
            <a:ext cx="5344196" cy="3473728"/>
          </a:xfrm>
          <a:prstGeom prst="rect">
            <a:avLst/>
          </a:prstGeom>
        </p:spPr>
      </p:pic>
    </p:spTree>
    <p:extLst>
      <p:ext uri="{BB962C8B-B14F-4D97-AF65-F5344CB8AC3E}">
        <p14:creationId xmlns:p14="http://schemas.microsoft.com/office/powerpoint/2010/main" val="3969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5"/>
          <p:cNvPicPr>
            <a:picLocks noChangeAspect="1" noChangeArrowheads="1"/>
          </p:cNvPicPr>
          <p:nvPr/>
        </p:nvPicPr>
        <p:blipFill>
          <a:blip r:embed="rId3" cstate="print"/>
          <a:srcRect/>
          <a:stretch>
            <a:fillRect/>
          </a:stretch>
        </p:blipFill>
        <p:spPr bwMode="auto">
          <a:xfrm>
            <a:off x="645488" y="1332914"/>
            <a:ext cx="8348165" cy="3882683"/>
          </a:xfrm>
          <a:prstGeom prst="rect">
            <a:avLst/>
          </a:prstGeom>
          <a:noFill/>
          <a:ln w="9525">
            <a:noFill/>
            <a:miter lim="800000"/>
            <a:headEnd/>
            <a:tailEnd/>
          </a:ln>
        </p:spPr>
      </p:pic>
      <p:sp>
        <p:nvSpPr>
          <p:cNvPr id="4" name="Title 3"/>
          <p:cNvSpPr>
            <a:spLocks noGrp="1"/>
          </p:cNvSpPr>
          <p:nvPr>
            <p:ph type="title" idx="4294967295"/>
          </p:nvPr>
        </p:nvSpPr>
        <p:spPr>
          <a:xfrm>
            <a:off x="257150" y="477251"/>
            <a:ext cx="8531225" cy="855663"/>
          </a:xfrm>
        </p:spPr>
        <p:txBody>
          <a:bodyPr>
            <a:normAutofit/>
          </a:bodyPr>
          <a:lstStyle/>
          <a:p>
            <a:r>
              <a:rPr lang="en-US" sz="2000" dirty="0"/>
              <a:t>1.1: What  and why Cloud </a:t>
            </a:r>
            <a:br>
              <a:rPr lang="en-US" sz="2000" dirty="0"/>
            </a:br>
            <a:r>
              <a:rPr lang="en-US" sz="2000" dirty="0"/>
              <a:t>IT Platform Evolution over the last 40 years</a:t>
            </a:r>
            <a:endParaRPr lang="en-IN" sz="2000" dirty="0"/>
          </a:p>
        </p:txBody>
      </p:sp>
      <p:sp>
        <p:nvSpPr>
          <p:cNvPr id="5" name="TextBox 4"/>
          <p:cNvSpPr txBox="1"/>
          <p:nvPr/>
        </p:nvSpPr>
        <p:spPr>
          <a:xfrm>
            <a:off x="393896" y="5179094"/>
            <a:ext cx="8257735" cy="856405"/>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r>
              <a:rPr lang="en-US" sz="2215" dirty="0">
                <a:solidFill>
                  <a:schemeClr val="tx2">
                    <a:lumMod val="50000"/>
                  </a:schemeClr>
                </a:solidFill>
              </a:rPr>
              <a:t> </a:t>
            </a:r>
            <a:r>
              <a:rPr lang="en-US" dirty="0">
                <a:solidFill>
                  <a:schemeClr val="tx2">
                    <a:lumMod val="50000"/>
                  </a:schemeClr>
                </a:solidFill>
              </a:rPr>
              <a:t>Now moving towards Plug-and-Play software and IT services</a:t>
            </a:r>
          </a:p>
          <a:p>
            <a:pPr>
              <a:buFont typeface="Arial" pitchFamily="34" charset="0"/>
              <a:buChar char="•"/>
            </a:pPr>
            <a:r>
              <a:rPr lang="en-US" sz="2215" dirty="0">
                <a:solidFill>
                  <a:schemeClr val="tx2">
                    <a:lumMod val="50000"/>
                  </a:schemeClr>
                </a:solidFill>
              </a:rPr>
              <a:t> This is where Cloud is an enabler</a:t>
            </a:r>
            <a:endParaRPr lang="en-IN" sz="2215" dirty="0">
              <a:solidFill>
                <a:schemeClr val="tx2">
                  <a:lumMod val="50000"/>
                </a:schemeClr>
              </a:solidFill>
            </a:endParaRPr>
          </a:p>
        </p:txBody>
      </p:sp>
    </p:spTree>
    <p:extLst>
      <p:ext uri="{BB962C8B-B14F-4D97-AF65-F5344CB8AC3E}">
        <p14:creationId xmlns:p14="http://schemas.microsoft.com/office/powerpoint/2010/main" val="2358130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8F65F-53FA-4D0C-B767-F1C637961D98}"/>
              </a:ext>
            </a:extLst>
          </p:cNvPr>
          <p:cNvSpPr>
            <a:spLocks noGrp="1"/>
          </p:cNvSpPr>
          <p:nvPr>
            <p:ph type="title" idx="4294967295"/>
          </p:nvPr>
        </p:nvSpPr>
        <p:spPr>
          <a:xfrm>
            <a:off x="396608" y="286626"/>
            <a:ext cx="8531225" cy="855663"/>
          </a:xfrm>
        </p:spPr>
        <p:txBody>
          <a:bodyPr>
            <a:normAutofit/>
          </a:bodyPr>
          <a:lstStyle/>
          <a:p>
            <a:r>
              <a:rPr lang="en-US" sz="2000" dirty="0" smtClean="0"/>
              <a:t>2.1 </a:t>
            </a:r>
            <a:r>
              <a:rPr lang="en-US" sz="2000" dirty="0"/>
              <a:t>Cloud technology</a:t>
            </a:r>
            <a:br>
              <a:rPr lang="en-US" sz="2000" dirty="0"/>
            </a:br>
            <a:r>
              <a:rPr lang="en-US" sz="2000" dirty="0"/>
              <a:t>Enterprise Servers vs Cloud Servers</a:t>
            </a:r>
            <a:endParaRPr lang="en-IN" sz="2000" dirty="0"/>
          </a:p>
        </p:txBody>
      </p:sp>
      <p:pic>
        <p:nvPicPr>
          <p:cNvPr id="6" name="Picture 5"/>
          <p:cNvPicPr>
            <a:picLocks noChangeAspect="1"/>
          </p:cNvPicPr>
          <p:nvPr/>
        </p:nvPicPr>
        <p:blipFill>
          <a:blip r:embed="rId2"/>
          <a:stretch>
            <a:fillRect/>
          </a:stretch>
        </p:blipFill>
        <p:spPr>
          <a:xfrm>
            <a:off x="396608" y="1268415"/>
            <a:ext cx="8568444" cy="5328212"/>
          </a:xfrm>
          <a:prstGeom prst="rect">
            <a:avLst/>
          </a:prstGeom>
        </p:spPr>
      </p:pic>
    </p:spTree>
    <p:extLst>
      <p:ext uri="{BB962C8B-B14F-4D97-AF65-F5344CB8AC3E}">
        <p14:creationId xmlns:p14="http://schemas.microsoft.com/office/powerpoint/2010/main" val="1524331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A450D8E-2529-42A4-B3DD-DCA69BDDC837}"/>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12373</TotalTime>
  <Words>2253</Words>
  <Application>Microsoft Office PowerPoint</Application>
  <PresentationFormat>On-screen Show (4:3)</PresentationFormat>
  <Paragraphs>397</Paragraphs>
  <Slides>42</Slides>
  <Notes>36</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42</vt:i4>
      </vt:variant>
    </vt:vector>
  </HeadingPairs>
  <TitlesOfParts>
    <vt:vector size="58" baseType="lpstr">
      <vt:lpstr>Arial</vt:lpstr>
      <vt:lpstr>Candara</vt:lpstr>
      <vt:lpstr>ＭＳ Ｐゴシック</vt:lpstr>
      <vt:lpstr>Verdana</vt:lpstr>
      <vt:lpstr>Helvetica Light</vt:lpstr>
      <vt:lpstr>Calibri</vt:lpstr>
      <vt:lpstr>Georgia</vt:lpstr>
      <vt:lpstr>Century Gothic</vt:lpstr>
      <vt:lpstr>Wingdings</vt:lpstr>
      <vt:lpstr>Helvetica</vt:lpstr>
      <vt:lpstr>2_Corporate Presentation Template (4x3 - Normal)</vt:lpstr>
      <vt:lpstr>Capgemini 2017_Cover slides</vt:lpstr>
      <vt:lpstr>Section slides</vt:lpstr>
      <vt:lpstr>Content Layouts</vt:lpstr>
      <vt:lpstr>Content and Image Layouts</vt:lpstr>
      <vt:lpstr>think-cell Slide</vt:lpstr>
      <vt:lpstr>Introduction to Cloud Basic</vt:lpstr>
      <vt:lpstr>Lesson Objectives</vt:lpstr>
      <vt:lpstr>1.1: What  and why Cloud   Why Cloud</vt:lpstr>
      <vt:lpstr>1.1: What  and why Cloud  What is Cloud?</vt:lpstr>
      <vt:lpstr>1.1: What  and why Cloud  History ?</vt:lpstr>
      <vt:lpstr>1.1: What  and why Cloud  What is Cloud  ?</vt:lpstr>
      <vt:lpstr>1.1: What  and why Cloud Traditional Data Center</vt:lpstr>
      <vt:lpstr>1.1: What  and why Cloud  IT Platform Evolution over the last 40 years</vt:lpstr>
      <vt:lpstr>2.1 Cloud technology Enterprise Servers vs Cloud Servers</vt:lpstr>
      <vt:lpstr>2.1 Cloud technology Enterprise Servers vs Cloud Servers</vt:lpstr>
      <vt:lpstr>1.1: What  and why Cloud   Cloud in Marketer’s Eyes ?</vt:lpstr>
      <vt:lpstr>1.1: What  and why Cloud          Cloud for Programmers </vt:lpstr>
      <vt:lpstr>1.1: What  and why Cloud   Cloud for System engineers </vt:lpstr>
      <vt:lpstr>1.1: What  and why Cloud  Cloud for Manager</vt:lpstr>
      <vt:lpstr>2.1: Cloud technology What is Cloud Computing?</vt:lpstr>
      <vt:lpstr>1.2: Cloud computing What is Cloud Computing?</vt:lpstr>
      <vt:lpstr>2.1: Cloud technology  Why Cloud Computing?</vt:lpstr>
      <vt:lpstr>1.1: What  and why Cloud  Scale Up vs Scale Out</vt:lpstr>
      <vt:lpstr>1.2: Cloud computing        Cloud components </vt:lpstr>
      <vt:lpstr>1.3: Key Characteristics Key Characteristics of Cloud &amp; some definitions</vt:lpstr>
      <vt:lpstr>1.3: Key Characteristics Key Characteristics of Cloud &amp; some definitions</vt:lpstr>
      <vt:lpstr>1.4: Cloud computing Architecture         Cloud Computing Architecture </vt:lpstr>
      <vt:lpstr>1.5: Cloud Deployment Model Selection criteria         Basic Concepts of cloud computing</vt:lpstr>
      <vt:lpstr>1.5: Cloud Deployment Model Selection criteria        Deployment Models</vt:lpstr>
      <vt:lpstr>1.5: Cloud Deployment Model Selection criteria        Deployment Models</vt:lpstr>
      <vt:lpstr>1.5: Cloud Deployment Model Selection criteria Private &amp; Public Clouds Comparison</vt:lpstr>
      <vt:lpstr>1.5: Cloud Deployment Model Selection criteria  What is Hybrid Cloud?</vt:lpstr>
      <vt:lpstr>1.5: Cloud Deployment Model Selection criteria        Service Models </vt:lpstr>
      <vt:lpstr>1.5: Cloud Deployment Model Selection criteria  IaaS, PaaS and SaaS</vt:lpstr>
      <vt:lpstr>     </vt:lpstr>
      <vt:lpstr>PowerPoint Presentation</vt:lpstr>
      <vt:lpstr>PowerPoint Presentation</vt:lpstr>
      <vt:lpstr>PowerPoint Presentation</vt:lpstr>
      <vt:lpstr>1.6: Cloud API  Cloud APIs – promoting the role of DevOps</vt:lpstr>
      <vt:lpstr> 1.7:Cloud benefits and Challenges What are the business drivers behind moving to the cloud?</vt:lpstr>
      <vt:lpstr>1.7: Cloud benefits and Challenges  And what are the uncertainties?</vt:lpstr>
      <vt:lpstr>1.8: Cloud implementer  Cloud implementer?</vt:lpstr>
      <vt:lpstr>1.9: Cloud implementer          Current trend</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shankar</cp:lastModifiedBy>
  <cp:revision>360</cp:revision>
  <dcterms:created xsi:type="dcterms:W3CDTF">2012-05-18T02:59:15Z</dcterms:created>
  <dcterms:modified xsi:type="dcterms:W3CDTF">2018-06-14T04:36:20Z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